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709" r:id="rId2"/>
  </p:sldMasterIdLst>
  <p:notesMasterIdLst>
    <p:notesMasterId r:id="rId31"/>
  </p:notesMasterIdLst>
  <p:handoutMasterIdLst>
    <p:handoutMasterId r:id="rId32"/>
  </p:handoutMasterIdLst>
  <p:sldIdLst>
    <p:sldId id="322" r:id="rId3"/>
    <p:sldId id="483" r:id="rId4"/>
    <p:sldId id="532" r:id="rId5"/>
    <p:sldId id="517" r:id="rId6"/>
    <p:sldId id="493" r:id="rId7"/>
    <p:sldId id="534" r:id="rId8"/>
    <p:sldId id="527" r:id="rId9"/>
    <p:sldId id="528" r:id="rId10"/>
    <p:sldId id="531" r:id="rId11"/>
    <p:sldId id="526" r:id="rId12"/>
    <p:sldId id="481" r:id="rId13"/>
    <p:sldId id="482" r:id="rId14"/>
    <p:sldId id="520" r:id="rId15"/>
    <p:sldId id="519" r:id="rId16"/>
    <p:sldId id="502" r:id="rId17"/>
    <p:sldId id="503" r:id="rId18"/>
    <p:sldId id="522" r:id="rId19"/>
    <p:sldId id="439" r:id="rId20"/>
    <p:sldId id="533" r:id="rId21"/>
    <p:sldId id="261" r:id="rId22"/>
    <p:sldId id="487" r:id="rId23"/>
    <p:sldId id="488" r:id="rId24"/>
    <p:sldId id="489" r:id="rId25"/>
    <p:sldId id="521" r:id="rId26"/>
    <p:sldId id="474" r:id="rId27"/>
    <p:sldId id="524" r:id="rId28"/>
    <p:sldId id="433" r:id="rId29"/>
    <p:sldId id="479" r:id="rId30"/>
  </p:sldIdLst>
  <p:sldSz cx="12192000" cy="6858000"/>
  <p:notesSz cx="9928225" cy="6797675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216"/>
    <a:srgbClr val="FFFF99"/>
    <a:srgbClr val="AC0056"/>
    <a:srgbClr val="FFBDBD"/>
    <a:srgbClr val="FFD1D1"/>
    <a:srgbClr val="FFABAB"/>
    <a:srgbClr val="FF9999"/>
    <a:srgbClr val="800000"/>
    <a:srgbClr val="A3120B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00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9748"/>
    </p:cViewPr>
  </p:sorterViewPr>
  <p:notesViewPr>
    <p:cSldViewPr snapToGrid="0">
      <p:cViewPr varScale="1">
        <p:scale>
          <a:sx n="44" d="100"/>
          <a:sy n="44" d="100"/>
        </p:scale>
        <p:origin x="2784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B5189353-2E43-468E-903C-E186CDA0CE8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3313" cy="34097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CC402D6-4AED-487B-9F27-26E1B3D4742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5622594" y="1"/>
            <a:ext cx="4303313" cy="34097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09E384-EEED-4B99-B51D-98258A2C0F08}" type="datetimeFigureOut">
              <a:rPr lang="es-PE" smtClean="0"/>
              <a:t>2/03/2023</a:t>
            </a:fld>
            <a:endParaRPr lang="es-PE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4A94807-74CA-495D-A2D4-DD040BA43F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4097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E9CE8F9-6C6B-497B-BC17-836F0B84DDD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4097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20335C-1D45-45FB-8012-675D6D332929}" type="slidenum">
              <a:rPr lang="es-PE" smtClean="0"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383200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98A80F-0165-4890-830C-311F71D48028}" type="datetimeFigureOut">
              <a:rPr lang="es-PE" smtClean="0"/>
              <a:t>2/03/2023</a:t>
            </a:fld>
            <a:endParaRPr lang="es-PE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9875" cy="2295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992824" y="3271382"/>
            <a:ext cx="794258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2" y="6456613"/>
            <a:ext cx="4302230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5623699" y="6456613"/>
            <a:ext cx="4302230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11D439-2453-4AA2-BA9B-E960E5B2FB76}" type="slidenum">
              <a:rPr lang="es-PE" smtClean="0"/>
              <a:t>‹Nº›</a:t>
            </a:fld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5572313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351657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37220589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val="1968161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PE" dirty="0">
                <a:solidFill>
                  <a:prstClr val="black">
                    <a:tint val="75000"/>
                  </a:prstClr>
                </a:solidFill>
              </a:rPr>
              <a:t>31/07/2017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D470A-8791-4957-AFBB-927E12846ACA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610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PE" dirty="0">
                <a:solidFill>
                  <a:prstClr val="black">
                    <a:tint val="75000"/>
                  </a:prstClr>
                </a:solidFill>
              </a:rPr>
              <a:t>31/07/2017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D470A-8791-4957-AFBB-927E12846ACA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601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PE" dirty="0">
                <a:solidFill>
                  <a:prstClr val="black">
                    <a:tint val="75000"/>
                  </a:prstClr>
                </a:solidFill>
              </a:rPr>
              <a:t>31/07/2017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D470A-8791-4957-AFBB-927E12846ACA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908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3225800"/>
            <a:ext cx="12192000" cy="3632200"/>
          </a:xfrm>
          <a:prstGeom prst="rect">
            <a:avLst/>
          </a:prstGeom>
          <a:gradFill flip="none" rotWithShape="1">
            <a:gsLst>
              <a:gs pos="44000">
                <a:srgbClr val="CBCBCB">
                  <a:alpha val="22000"/>
                </a:srgbClr>
              </a:gs>
              <a:gs pos="100000">
                <a:srgbClr val="5F5F5F">
                  <a:alpha val="19000"/>
                </a:srgbClr>
              </a:gs>
              <a:gs pos="100000">
                <a:srgbClr val="FFFFFF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8895"/>
            <a:endParaRPr lang="en-US" sz="2399" dirty="0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4987990"/>
            <a:ext cx="10363200" cy="610820"/>
          </a:xfrm>
        </p:spPr>
        <p:txBody>
          <a:bodyPr/>
          <a:lstStyle>
            <a:lvl1pPr algn="ctr">
              <a:defRPr lang="en-US" sz="3999" kern="120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5509360"/>
            <a:ext cx="8534401" cy="764440"/>
          </a:xfrm>
        </p:spPr>
        <p:txBody>
          <a:bodyPr>
            <a:normAutofit/>
          </a:bodyPr>
          <a:lstStyle>
            <a:lvl1pPr marL="0" indent="0" algn="ctr">
              <a:buNone/>
              <a:defRPr lang="en-US" sz="2399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6093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7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5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9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3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7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1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4760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29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4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8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2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6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5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038100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89137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5332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666">
                <a:solidFill>
                  <a:schemeClr val="tx1">
                    <a:tint val="75000"/>
                  </a:schemeClr>
                </a:solidFill>
              </a:defRPr>
            </a:lvl1pPr>
            <a:lvl2pPr marL="609422" indent="0">
              <a:buNone/>
              <a:defRPr sz="2399">
                <a:solidFill>
                  <a:schemeClr val="tx1">
                    <a:tint val="75000"/>
                  </a:schemeClr>
                </a:solidFill>
              </a:defRPr>
            </a:lvl2pPr>
            <a:lvl3pPr marL="1218845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3pPr>
            <a:lvl4pPr marL="1828267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4pPr>
            <a:lvl5pPr marL="2437689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5pPr>
            <a:lvl6pPr marL="3047111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6pPr>
            <a:lvl7pPr marL="3656534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7pPr>
            <a:lvl8pPr marL="4265955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8pPr>
            <a:lvl9pPr marL="4875378" indent="0">
              <a:buNone/>
              <a:defRPr sz="186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43290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3732"/>
            </a:lvl1pPr>
            <a:lvl2pPr>
              <a:defRPr sz="3199"/>
            </a:lvl2pPr>
            <a:lvl3pPr>
              <a:defRPr sz="2666"/>
            </a:lvl3pPr>
            <a:lvl4pPr>
              <a:defRPr sz="2399"/>
            </a:lvl4pPr>
            <a:lvl5pPr>
              <a:defRPr sz="2399"/>
            </a:lvl5pPr>
            <a:lvl6pPr>
              <a:defRPr sz="2399"/>
            </a:lvl6pPr>
            <a:lvl7pPr>
              <a:defRPr sz="2399"/>
            </a:lvl7pPr>
            <a:lvl8pPr>
              <a:defRPr sz="2399"/>
            </a:lvl8pPr>
            <a:lvl9pPr>
              <a:defRPr sz="239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70808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22" indent="0">
              <a:buNone/>
              <a:defRPr sz="2666" b="1"/>
            </a:lvl2pPr>
            <a:lvl3pPr marL="1218845" indent="0">
              <a:buNone/>
              <a:defRPr sz="2399" b="1"/>
            </a:lvl3pPr>
            <a:lvl4pPr marL="1828267" indent="0">
              <a:buNone/>
              <a:defRPr sz="2133" b="1"/>
            </a:lvl4pPr>
            <a:lvl5pPr marL="2437689" indent="0">
              <a:buNone/>
              <a:defRPr sz="2133" b="1"/>
            </a:lvl5pPr>
            <a:lvl6pPr marL="3047111" indent="0">
              <a:buNone/>
              <a:defRPr sz="2133" b="1"/>
            </a:lvl6pPr>
            <a:lvl7pPr marL="3656534" indent="0">
              <a:buNone/>
              <a:defRPr sz="2133" b="1"/>
            </a:lvl7pPr>
            <a:lvl8pPr marL="4265955" indent="0">
              <a:buNone/>
              <a:defRPr sz="2133" b="1"/>
            </a:lvl8pPr>
            <a:lvl9pPr marL="48753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0" y="1535114"/>
            <a:ext cx="5389033" cy="639763"/>
          </a:xfrm>
        </p:spPr>
        <p:txBody>
          <a:bodyPr anchor="b"/>
          <a:lstStyle>
            <a:lvl1pPr marL="0" indent="0">
              <a:buNone/>
              <a:defRPr sz="3199" b="1"/>
            </a:lvl1pPr>
            <a:lvl2pPr marL="609422" indent="0">
              <a:buNone/>
              <a:defRPr sz="2666" b="1"/>
            </a:lvl2pPr>
            <a:lvl3pPr marL="1218845" indent="0">
              <a:buNone/>
              <a:defRPr sz="2399" b="1"/>
            </a:lvl3pPr>
            <a:lvl4pPr marL="1828267" indent="0">
              <a:buNone/>
              <a:defRPr sz="2133" b="1"/>
            </a:lvl4pPr>
            <a:lvl5pPr marL="2437689" indent="0">
              <a:buNone/>
              <a:defRPr sz="2133" b="1"/>
            </a:lvl5pPr>
            <a:lvl6pPr marL="3047111" indent="0">
              <a:buNone/>
              <a:defRPr sz="2133" b="1"/>
            </a:lvl6pPr>
            <a:lvl7pPr marL="3656534" indent="0">
              <a:buNone/>
              <a:defRPr sz="2133" b="1"/>
            </a:lvl7pPr>
            <a:lvl8pPr marL="4265955" indent="0">
              <a:buNone/>
              <a:defRPr sz="2133" b="1"/>
            </a:lvl8pPr>
            <a:lvl9pPr marL="4875378" indent="0">
              <a:buNone/>
              <a:defRPr sz="213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3199"/>
            </a:lvl1pPr>
            <a:lvl2pPr>
              <a:defRPr sz="2666"/>
            </a:lvl2pPr>
            <a:lvl3pPr>
              <a:defRPr sz="2399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4500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</p:spPr>
        <p:txBody>
          <a:bodyPr>
            <a:normAutofit/>
          </a:bodyPr>
          <a:lstStyle>
            <a:lvl1pPr algn="l">
              <a:defRPr sz="3732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123243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</p:spPr>
        <p:txBody>
          <a:bodyPr>
            <a:normAutofit/>
          </a:bodyPr>
          <a:lstStyle>
            <a:lvl1pPr algn="l">
              <a:defRPr sz="3732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90600"/>
            <a:ext cx="10972801" cy="508000"/>
          </a:xfrm>
        </p:spPr>
        <p:txBody>
          <a:bodyPr>
            <a:noAutofit/>
          </a:bodyPr>
          <a:lstStyle>
            <a:lvl1pPr marL="0" indent="0">
              <a:buNone/>
              <a:defRPr sz="1866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878965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PE" dirty="0">
                <a:solidFill>
                  <a:prstClr val="black">
                    <a:tint val="75000"/>
                  </a:prstClr>
                </a:solidFill>
              </a:rPr>
              <a:t>31/07/2017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D470A-8791-4957-AFBB-927E12846ACA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006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02689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4" y="273050"/>
            <a:ext cx="4011084" cy="1162051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</p:spPr>
        <p:txBody>
          <a:bodyPr/>
          <a:lstStyle>
            <a:lvl1pPr>
              <a:defRPr sz="4266"/>
            </a:lvl1pPr>
            <a:lvl2pPr>
              <a:defRPr sz="3732"/>
            </a:lvl2pPr>
            <a:lvl3pPr>
              <a:defRPr sz="3199"/>
            </a:lvl3pPr>
            <a:lvl4pPr>
              <a:defRPr sz="2666"/>
            </a:lvl4pPr>
            <a:lvl5pPr>
              <a:defRPr sz="2666"/>
            </a:lvl5pPr>
            <a:lvl6pPr>
              <a:defRPr sz="2666"/>
            </a:lvl6pPr>
            <a:lvl7pPr>
              <a:defRPr sz="2666"/>
            </a:lvl7pPr>
            <a:lvl8pPr>
              <a:defRPr sz="2666"/>
            </a:lvl8pPr>
            <a:lvl9pPr>
              <a:defRPr sz="266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4" y="1435103"/>
            <a:ext cx="4011084" cy="4691063"/>
          </a:xfrm>
        </p:spPr>
        <p:txBody>
          <a:bodyPr/>
          <a:lstStyle>
            <a:lvl1pPr marL="0" indent="0">
              <a:buNone/>
              <a:defRPr sz="1866"/>
            </a:lvl1pPr>
            <a:lvl2pPr marL="609422" indent="0">
              <a:buNone/>
              <a:defRPr sz="1600"/>
            </a:lvl2pPr>
            <a:lvl3pPr marL="1218845" indent="0">
              <a:buNone/>
              <a:defRPr sz="1333"/>
            </a:lvl3pPr>
            <a:lvl4pPr marL="1828267" indent="0">
              <a:buNone/>
              <a:defRPr sz="1200"/>
            </a:lvl4pPr>
            <a:lvl5pPr marL="2437689" indent="0">
              <a:buNone/>
              <a:defRPr sz="1200"/>
            </a:lvl5pPr>
            <a:lvl6pPr marL="3047111" indent="0">
              <a:buNone/>
              <a:defRPr sz="1200"/>
            </a:lvl6pPr>
            <a:lvl7pPr marL="3656534" indent="0">
              <a:buNone/>
              <a:defRPr sz="1200"/>
            </a:lvl7pPr>
            <a:lvl8pPr marL="4265955" indent="0">
              <a:buNone/>
              <a:defRPr sz="1200"/>
            </a:lvl8pPr>
            <a:lvl9pPr marL="48753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483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8" y="4800602"/>
            <a:ext cx="7315200" cy="566739"/>
          </a:xfrm>
        </p:spPr>
        <p:txBody>
          <a:bodyPr anchor="b"/>
          <a:lstStyle>
            <a:lvl1pPr algn="l">
              <a:defRPr sz="2666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</p:spPr>
        <p:txBody>
          <a:bodyPr/>
          <a:lstStyle>
            <a:lvl1pPr marL="0" indent="0">
              <a:buNone/>
              <a:defRPr sz="4266"/>
            </a:lvl1pPr>
            <a:lvl2pPr marL="609422" indent="0">
              <a:buNone/>
              <a:defRPr sz="3732"/>
            </a:lvl2pPr>
            <a:lvl3pPr marL="1218845" indent="0">
              <a:buNone/>
              <a:defRPr sz="3199"/>
            </a:lvl3pPr>
            <a:lvl4pPr marL="1828267" indent="0">
              <a:buNone/>
              <a:defRPr sz="2666"/>
            </a:lvl4pPr>
            <a:lvl5pPr marL="2437689" indent="0">
              <a:buNone/>
              <a:defRPr sz="2666"/>
            </a:lvl5pPr>
            <a:lvl6pPr marL="3047111" indent="0">
              <a:buNone/>
              <a:defRPr sz="2666"/>
            </a:lvl6pPr>
            <a:lvl7pPr marL="3656534" indent="0">
              <a:buNone/>
              <a:defRPr sz="2666"/>
            </a:lvl7pPr>
            <a:lvl8pPr marL="4265955" indent="0">
              <a:buNone/>
              <a:defRPr sz="2666"/>
            </a:lvl8pPr>
            <a:lvl9pPr marL="4875378" indent="0">
              <a:buNone/>
              <a:defRPr sz="2666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8" y="5367340"/>
            <a:ext cx="7315200" cy="804863"/>
          </a:xfrm>
        </p:spPr>
        <p:txBody>
          <a:bodyPr/>
          <a:lstStyle>
            <a:lvl1pPr marL="0" indent="0">
              <a:buNone/>
              <a:defRPr sz="1866"/>
            </a:lvl1pPr>
            <a:lvl2pPr marL="609422" indent="0">
              <a:buNone/>
              <a:defRPr sz="1600"/>
            </a:lvl2pPr>
            <a:lvl3pPr marL="1218845" indent="0">
              <a:buNone/>
              <a:defRPr sz="1333"/>
            </a:lvl3pPr>
            <a:lvl4pPr marL="1828267" indent="0">
              <a:buNone/>
              <a:defRPr sz="1200"/>
            </a:lvl4pPr>
            <a:lvl5pPr marL="2437689" indent="0">
              <a:buNone/>
              <a:defRPr sz="1200"/>
            </a:lvl5pPr>
            <a:lvl6pPr marL="3047111" indent="0">
              <a:buNone/>
              <a:defRPr sz="1200"/>
            </a:lvl6pPr>
            <a:lvl7pPr marL="3656534" indent="0">
              <a:buNone/>
              <a:defRPr sz="1200"/>
            </a:lvl7pPr>
            <a:lvl8pPr marL="4265955" indent="0">
              <a:buNone/>
              <a:defRPr sz="1200"/>
            </a:lvl8pPr>
            <a:lvl9pPr marL="4875378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7122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004947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66225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5961"/>
          </a:xfrm>
        </p:spPr>
        <p:txBody>
          <a:bodyPr>
            <a:normAutofit/>
          </a:bodyPr>
          <a:lstStyle>
            <a:lvl1pPr algn="l">
              <a:defRPr sz="3732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609600" y="990600"/>
            <a:ext cx="10972801" cy="508000"/>
          </a:xfrm>
        </p:spPr>
        <p:txBody>
          <a:bodyPr>
            <a:noAutofit/>
          </a:bodyPr>
          <a:lstStyle>
            <a:lvl1pPr marL="0" indent="0">
              <a:buNone/>
              <a:defRPr sz="1866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en-US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33060025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Only">
    <p:bg>
      <p:bgPr>
        <a:gradFill flip="none" rotWithShape="1">
          <a:gsLst>
            <a:gs pos="81000">
              <a:schemeClr val="bg1">
                <a:lumMod val="95000"/>
              </a:schemeClr>
            </a:gs>
            <a:gs pos="0">
              <a:schemeClr val="bg1"/>
            </a:gs>
            <a:gs pos="100000">
              <a:schemeClr val="bg1">
                <a:lumMod val="95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42"/>
            <a:ext cx="6705600" cy="711081"/>
          </a:xfrm>
        </p:spPr>
        <p:txBody>
          <a:bodyPr>
            <a:noAutofit/>
          </a:bodyPr>
          <a:lstStyle>
            <a:lvl1pPr>
              <a:defRPr sz="3599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04E2B0-FEF2-4C8F-90A4-46C9D72643E3}" type="datetime1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3/2/2023</a:t>
            </a:fld>
            <a:endParaRPr 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srgbClr val="000000">
                    <a:tint val="75000"/>
                  </a:srgbClr>
                </a:solidFill>
              </a:rPr>
              <a:t>SlideModel.com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430000" y="6356354"/>
            <a:ext cx="762001" cy="365125"/>
          </a:xfr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  <a:ln w="0">
            <a:noFill/>
            <a:prstDash val="solid"/>
            <a:round/>
            <a:headEnd/>
            <a:tailEnd/>
          </a:ln>
        </p:spPr>
        <p:txBody>
          <a:bodyPr vert="horz" wrap="square" lIns="0" tIns="91440" rIns="0" bIns="91440" numCol="1" anchor="ctr" anchorCtr="1" compatLnSpc="1">
            <a:prstTxWarp prst="textNoShape">
              <a:avLst/>
            </a:prstTxWarp>
          </a:bodyPr>
          <a:lstStyle>
            <a:lvl1pPr algn="r">
              <a:defRPr lang="en-US" sz="1400" kern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96E69268-9C8B-4EBF-A9EE-DC5DC2D48DC3}" type="slidenum">
              <a:rPr lang="es-UY">
                <a:solidFill>
                  <a:srgbClr val="FFFFFF"/>
                </a:solidFill>
              </a:rPr>
              <a:pPr/>
              <a:t>‹Nº›</a:t>
            </a:fld>
            <a:endParaRPr lang="es-UY" dirty="0">
              <a:solidFill>
                <a:srgbClr val="FFFFFF"/>
              </a:solidFill>
            </a:endParaRPr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7480301" y="362139"/>
            <a:ext cx="4114800" cy="533400"/>
          </a:xfrm>
        </p:spPr>
        <p:txBody>
          <a:bodyPr anchor="ctr">
            <a:noAutofit/>
          </a:bodyPr>
          <a:lstStyle>
            <a:lvl1pPr marL="0" indent="0" algn="r">
              <a:buNone/>
              <a:defRPr sz="1999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Breadcrumb 1 &gt; Breadcrumb 2</a:t>
            </a:r>
            <a:endParaRPr lang="es-UY" dirty="0"/>
          </a:p>
        </p:txBody>
      </p:sp>
    </p:spTree>
    <p:extLst>
      <p:ext uri="{BB962C8B-B14F-4D97-AF65-F5344CB8AC3E}">
        <p14:creationId xmlns:p14="http://schemas.microsoft.com/office/powerpoint/2010/main" val="4092309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Left Clipart Right">
    <p:bg>
      <p:bgPr>
        <a:solidFill>
          <a:schemeClr val="bg1">
            <a:lumMod val="95000"/>
            <a:alpha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684391" y="1066800"/>
            <a:ext cx="4192092" cy="762000"/>
          </a:xfrm>
        </p:spPr>
        <p:txBody>
          <a:bodyPr>
            <a:noAutofit/>
          </a:bodyPr>
          <a:lstStyle>
            <a:lvl1pPr>
              <a:defRPr sz="3999" b="1"/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2" name="Content Placeholder 10"/>
          <p:cNvSpPr>
            <a:spLocks noGrp="1"/>
          </p:cNvSpPr>
          <p:nvPr>
            <p:ph sz="quarter" idx="14"/>
          </p:nvPr>
        </p:nvSpPr>
        <p:spPr>
          <a:xfrm>
            <a:off x="684391" y="2057400"/>
            <a:ext cx="4192092" cy="38100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0950958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lidemodel2">
    <p:bg>
      <p:bgPr>
        <a:gradFill flip="none" rotWithShape="1">
          <a:gsLst>
            <a:gs pos="55000">
              <a:srgbClr val="1181AE"/>
            </a:gs>
            <a:gs pos="0">
              <a:srgbClr val="1181AE"/>
            </a:gs>
            <a:gs pos="100000">
              <a:srgbClr val="095474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18672" y="2870634"/>
            <a:ext cx="5932223" cy="711081"/>
          </a:xfrm>
        </p:spPr>
        <p:txBody>
          <a:bodyPr>
            <a:normAutofit/>
          </a:bodyPr>
          <a:lstStyle>
            <a:lvl1pPr algn="ctr"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Open Sans" pitchFamily="34" charset="0"/>
                <a:cs typeface="Open Sans" pitchFamily="34" charset="0"/>
              </a:defRPr>
            </a:lvl1pPr>
          </a:lstStyle>
          <a:p>
            <a:r>
              <a:rPr lang="en-US"/>
              <a:t>SlideModel.com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5404F2-BE9A-4460-8815-8F645183555F}" type="datetimeFigureOut">
              <a:rPr lang="en-US" smtClean="0">
                <a:solidFill>
                  <a:srgbClr val="080808">
                    <a:tint val="75000"/>
                  </a:srgbClr>
                </a:solidFill>
              </a:rPr>
              <a:pPr/>
              <a:t>3/2/2023</a:t>
            </a:fld>
            <a:endParaRPr lang="en-US" dirty="0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80808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E69268-9C8B-4EBF-A9EE-DC5DC2D48DC3}" type="slidenum">
              <a:rPr lang="en-US" smtClean="0">
                <a:solidFill>
                  <a:srgbClr val="080808">
                    <a:tint val="75000"/>
                  </a:srgbClr>
                </a:solidFill>
              </a:rPr>
              <a:pPr/>
              <a:t>‹Nº›</a:t>
            </a:fld>
            <a:endParaRPr lang="en-US" dirty="0">
              <a:solidFill>
                <a:srgbClr val="080808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91150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PE" dirty="0">
                <a:solidFill>
                  <a:prstClr val="black">
                    <a:tint val="75000"/>
                  </a:prstClr>
                </a:solidFill>
              </a:rPr>
              <a:t>31/07/2017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D470A-8791-4957-AFBB-927E12846ACA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6147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PE" dirty="0">
                <a:solidFill>
                  <a:prstClr val="black">
                    <a:tint val="75000"/>
                  </a:prstClr>
                </a:solidFill>
              </a:rPr>
              <a:t>31/07/2017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D470A-8791-4957-AFBB-927E12846ACA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32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PE" dirty="0">
                <a:solidFill>
                  <a:prstClr val="black">
                    <a:tint val="75000"/>
                  </a:prstClr>
                </a:solidFill>
              </a:rPr>
              <a:t>31/07/2017</a:t>
            </a: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D470A-8791-4957-AFBB-927E12846ACA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122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PE" dirty="0">
                <a:solidFill>
                  <a:prstClr val="black">
                    <a:tint val="75000"/>
                  </a:prstClr>
                </a:solidFill>
              </a:rPr>
              <a:t>31/07/2017</a:t>
            </a: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D470A-8791-4957-AFBB-927E12846ACA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6252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PE" dirty="0">
                <a:solidFill>
                  <a:prstClr val="black">
                    <a:tint val="75000"/>
                  </a:prstClr>
                </a:solidFill>
              </a:rPr>
              <a:t>31/07/2017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D470A-8791-4957-AFBB-927E12846ACA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48882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PE" dirty="0">
                <a:solidFill>
                  <a:prstClr val="black">
                    <a:tint val="75000"/>
                  </a:prstClr>
                </a:solidFill>
              </a:rPr>
              <a:t>31/07/2017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D470A-8791-4957-AFBB-927E12846ACA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072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s-PE" dirty="0">
                <a:solidFill>
                  <a:prstClr val="black">
                    <a:tint val="75000"/>
                  </a:prstClr>
                </a:solidFill>
              </a:rPr>
              <a:t>31/07/2017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D470A-8791-4957-AFBB-927E12846ACA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832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PE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PE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s-PE" dirty="0">
                <a:solidFill>
                  <a:prstClr val="black">
                    <a:tint val="75000"/>
                  </a:prstClr>
                </a:solidFill>
              </a:rPr>
              <a:t>31/07/2017</a:t>
            </a: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D470A-8791-4957-AFBB-927E12846ACA}" type="slidenum">
              <a:rPr lang="es-PE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PE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994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100000">
              <a:srgbClr val="EEEEEE"/>
            </a:gs>
            <a:gs pos="67000">
              <a:schemeClr val="bg1"/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41"/>
            <a:ext cx="10972801" cy="711081"/>
          </a:xfrm>
          <a:prstGeom prst="rect">
            <a:avLst/>
          </a:prstGeom>
        </p:spPr>
        <p:txBody>
          <a:bodyPr vert="horz" lIns="91436" tIns="45718" rIns="91436" bIns="4571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138426"/>
            <a:ext cx="10972801" cy="4987739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95"/>
            <a:fld id="{FD1176A7-B091-469C-82C8-89C693043C4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895"/>
              <a:t>3/2/2023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3"/>
            <a:ext cx="3860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95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2" y="6356353"/>
            <a:ext cx="2844800" cy="365125"/>
          </a:xfrm>
          <a:prstGeom prst="rect">
            <a:avLst/>
          </a:prstGeom>
        </p:spPr>
        <p:txBody>
          <a:bodyPr vert="horz" lIns="91436" tIns="45718" rIns="91436" bIns="45718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218895"/>
            <a:fld id="{5939B1FA-81F2-4940-9AF3-5EAFB5D6669B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1218895"/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104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  <p:sldLayoutId id="2147483722" r:id="rId13"/>
    <p:sldLayoutId id="2147483723" r:id="rId14"/>
    <p:sldLayoutId id="2147483724" r:id="rId15"/>
    <p:sldLayoutId id="2147483725" r:id="rId16"/>
    <p:sldLayoutId id="2147483726" r:id="rId17"/>
  </p:sldLayoutIdLst>
  <p:txStyles>
    <p:titleStyle>
      <a:lvl1pPr algn="l" defTabSz="1218845" rtl="0" eaLnBrk="1" latinLnBrk="0" hangingPunct="1">
        <a:spcBef>
          <a:spcPct val="0"/>
        </a:spcBef>
        <a:buNone/>
        <a:defRPr sz="3199" kern="1200">
          <a:solidFill>
            <a:schemeClr val="tx1">
              <a:lumMod val="65000"/>
              <a:lumOff val="35000"/>
            </a:schemeClr>
          </a:solidFill>
          <a:latin typeface="+mj-lt"/>
          <a:ea typeface="+mj-ea"/>
          <a:cs typeface="+mj-cs"/>
        </a:defRPr>
      </a:lvl1pPr>
    </p:titleStyle>
    <p:bodyStyle>
      <a:lvl1pPr marL="457067" indent="-457067" algn="l" defTabSz="1218845" rtl="0" eaLnBrk="1" latinLnBrk="0" hangingPunct="1">
        <a:spcBef>
          <a:spcPct val="20000"/>
        </a:spcBef>
        <a:buFont typeface="Arial" pitchFamily="34" charset="0"/>
        <a:buChar char="•"/>
        <a:defRPr sz="3599" kern="1200">
          <a:solidFill>
            <a:schemeClr val="tx1"/>
          </a:solidFill>
          <a:latin typeface="+mj-lt"/>
          <a:ea typeface="+mn-ea"/>
          <a:cs typeface="+mn-cs"/>
        </a:defRPr>
      </a:lvl1pPr>
      <a:lvl2pPr marL="990311" indent="-380889" algn="l" defTabSz="1218845" rtl="0" eaLnBrk="1" latinLnBrk="0" hangingPunct="1">
        <a:spcBef>
          <a:spcPct val="20000"/>
        </a:spcBef>
        <a:buFont typeface="Arial" pitchFamily="34" charset="0"/>
        <a:buChar char="–"/>
        <a:defRPr sz="3199" kern="1200">
          <a:solidFill>
            <a:schemeClr val="tx1"/>
          </a:solidFill>
          <a:latin typeface="+mj-lt"/>
          <a:ea typeface="+mn-ea"/>
          <a:cs typeface="+mn-cs"/>
        </a:defRPr>
      </a:lvl2pPr>
      <a:lvl3pPr marL="1523555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399" kern="1200">
          <a:solidFill>
            <a:schemeClr val="tx1"/>
          </a:solidFill>
          <a:latin typeface="+mj-lt"/>
          <a:ea typeface="+mn-ea"/>
          <a:cs typeface="+mn-cs"/>
        </a:defRPr>
      </a:lvl3pPr>
      <a:lvl4pPr marL="2132979" indent="-304712" algn="l" defTabSz="1218845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j-lt"/>
          <a:ea typeface="+mn-ea"/>
          <a:cs typeface="+mn-cs"/>
        </a:defRPr>
      </a:lvl4pPr>
      <a:lvl5pPr marL="2742400" indent="-304712" algn="l" defTabSz="1218845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j-lt"/>
          <a:ea typeface="+mn-ea"/>
          <a:cs typeface="+mn-cs"/>
        </a:defRPr>
      </a:lvl5pPr>
      <a:lvl6pPr marL="3351822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1244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0666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0089" indent="-304712" algn="l" defTabSz="1218845" rtl="0" eaLnBrk="1" latinLnBrk="0" hangingPunct="1">
        <a:spcBef>
          <a:spcPct val="20000"/>
        </a:spcBef>
        <a:buFont typeface="Arial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1pPr>
      <a:lvl2pPr marL="609422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2pPr>
      <a:lvl3pPr marL="1218845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3pPr>
      <a:lvl4pPr marL="1828267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4pPr>
      <a:lvl5pPr marL="2437689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5pPr>
      <a:lvl6pPr marL="3047111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6pPr>
      <a:lvl7pPr marL="3656534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7pPr>
      <a:lvl8pPr marL="4265955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8pPr>
      <a:lvl9pPr marL="4875378" algn="l" defTabSz="1218845" rtl="0" eaLnBrk="1" latinLnBrk="0" hangingPunct="1">
        <a:defRPr sz="23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4" Type="http://schemas.openxmlformats.org/officeDocument/2006/relationships/hyperlink" Target="mailto:stcalidadregulatoria@pcm.gob.pe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73486" y="2461234"/>
            <a:ext cx="10245028" cy="1488491"/>
          </a:xfrm>
        </p:spPr>
        <p:txBody>
          <a:bodyPr>
            <a:noAutofit/>
          </a:bodyPr>
          <a:lstStyle/>
          <a:p>
            <a:pPr algn="ctr" defTabSz="914377">
              <a:lnSpc>
                <a:spcPct val="150000"/>
              </a:lnSpc>
            </a:pPr>
            <a:r>
              <a:rPr lang="es-ES" sz="2800" b="1" u="sng" dirty="0">
                <a:solidFill>
                  <a:schemeClr val="bg1"/>
                </a:solidFill>
                <a:latin typeface="+mn-lt"/>
              </a:rPr>
              <a:t>Experiencias en Buenas Prácticas Regulatorias</a:t>
            </a:r>
            <a:r>
              <a:rPr lang="es-ES" sz="2800" b="1" dirty="0">
                <a:solidFill>
                  <a:schemeClr val="bg1"/>
                </a:solidFill>
                <a:latin typeface="+mn-lt"/>
              </a:rPr>
              <a:t>: </a:t>
            </a:r>
            <a:br>
              <a:rPr lang="es-ES" sz="3600" b="1" dirty="0">
                <a:solidFill>
                  <a:schemeClr val="bg1"/>
                </a:solidFill>
                <a:latin typeface="+mn-lt"/>
              </a:rPr>
            </a:br>
            <a:r>
              <a:rPr lang="es-ES" sz="4400" b="1" dirty="0">
                <a:solidFill>
                  <a:schemeClr val="bg1"/>
                </a:solidFill>
                <a:latin typeface="+mn-lt"/>
              </a:rPr>
              <a:t>LA </a:t>
            </a:r>
            <a:r>
              <a:rPr lang="es-PE" sz="4400" b="1" cap="all" spc="-100" dirty="0">
                <a:solidFill>
                  <a:schemeClr val="bg1"/>
                </a:solidFill>
                <a:latin typeface="+mn-lt"/>
              </a:rPr>
              <a:t>Mejora</a:t>
            </a:r>
            <a:r>
              <a:rPr lang="es-ES" sz="4400" b="1" cap="all" spc="-100" dirty="0">
                <a:solidFill>
                  <a:schemeClr val="bg1"/>
                </a:solidFill>
                <a:latin typeface="+mn-lt"/>
              </a:rPr>
              <a:t> Regulatoria en el Perú</a:t>
            </a:r>
            <a:endParaRPr lang="es-PE" sz="4400" b="1" cap="all" spc="-1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8799786" y="538503"/>
            <a:ext cx="26384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1600" dirty="0">
                <a:solidFill>
                  <a:prstClr val="white"/>
                </a:solidFill>
              </a:rPr>
              <a:t>Secretaría de Gestión Pública</a:t>
            </a:r>
          </a:p>
        </p:txBody>
      </p:sp>
      <p:pic>
        <p:nvPicPr>
          <p:cNvPr id="7" name="Imagen 6"/>
          <p:cNvPicPr>
            <a:picLocks noChangeAspect="1"/>
          </p:cNvPicPr>
          <p:nvPr/>
        </p:nvPicPr>
        <p:blipFill rotWithShape="1">
          <a:blip r:embed="rId3"/>
          <a:srcRect l="32098" t="17730" r="49492" b="75651"/>
          <a:stretch/>
        </p:blipFill>
        <p:spPr>
          <a:xfrm>
            <a:off x="753789" y="367262"/>
            <a:ext cx="3366841" cy="681037"/>
          </a:xfrm>
          <a:prstGeom prst="rect">
            <a:avLst/>
          </a:prstGeom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64DAB909-428A-4ED5-B5B6-053DDF0D5612}"/>
              </a:ext>
            </a:extLst>
          </p:cNvPr>
          <p:cNvSpPr txBox="1"/>
          <p:nvPr/>
        </p:nvSpPr>
        <p:spPr>
          <a:xfrm>
            <a:off x="5044440" y="5412790"/>
            <a:ext cx="21031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PE" sz="3200" b="1" dirty="0">
                <a:solidFill>
                  <a:schemeClr val="bg1"/>
                </a:solidFill>
              </a:rPr>
              <a:t>2023</a:t>
            </a:r>
          </a:p>
        </p:txBody>
      </p:sp>
    </p:spTree>
    <p:extLst>
      <p:ext uri="{BB962C8B-B14F-4D97-AF65-F5344CB8AC3E}">
        <p14:creationId xmlns:p14="http://schemas.microsoft.com/office/powerpoint/2010/main" val="1914056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17846" y="3683237"/>
            <a:ext cx="11474154" cy="171538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0"/>
          <p:cNvSpPr txBox="1">
            <a:spLocks/>
          </p:cNvSpPr>
          <p:nvPr/>
        </p:nvSpPr>
        <p:spPr>
          <a:xfrm>
            <a:off x="717846" y="4012251"/>
            <a:ext cx="10408778" cy="105735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55600"/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Buenas Prácticas Regulatorias: </a:t>
            </a:r>
          </a:p>
          <a:p>
            <a:pPr marL="355600"/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Institucionalización de la mejora regulatoria</a:t>
            </a:r>
            <a:endParaRPr lang="es-PE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B3F04E68-5366-4F11-AB46-763AE575C89A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E3FB593-E62A-6FC5-6E53-52B4485AC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2E0A41A-4A20-C21A-CF27-580E3A955D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230871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17846" y="3683237"/>
            <a:ext cx="11474154" cy="171538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0"/>
          <p:cNvSpPr txBox="1">
            <a:spLocks/>
          </p:cNvSpPr>
          <p:nvPr/>
        </p:nvSpPr>
        <p:spPr>
          <a:xfrm>
            <a:off x="717846" y="4012251"/>
            <a:ext cx="10408778" cy="105735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55600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Buena práctica regulatoria: </a:t>
            </a:r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Gobernanza regulatoria</a:t>
            </a:r>
            <a:endParaRPr lang="es-PE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B3F04E68-5366-4F11-AB46-763AE575C89A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E3FB593-E62A-6FC5-6E53-52B4485AC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2E0A41A-4A20-C21A-CF27-580E3A955D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01693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>
            <a:extLst>
              <a:ext uri="{FF2B5EF4-FFF2-40B4-BE49-F238E27FC236}">
                <a16:creationId xmlns:a16="http://schemas.microsoft.com/office/drawing/2014/main" id="{2B9479F2-E691-41F2-B8A4-790C02862B2D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00F173A7-260D-45BC-8D6F-7639C63790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0ABCBA4-D242-4227-B661-8703A085C1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50" name="CuadroTexto 49">
            <a:extLst>
              <a:ext uri="{FF2B5EF4-FFF2-40B4-BE49-F238E27FC236}">
                <a16:creationId xmlns:a16="http://schemas.microsoft.com/office/drawing/2014/main" id="{FEC4DC27-AD46-4CF8-93A5-AAA4B5B99403}"/>
              </a:ext>
            </a:extLst>
          </p:cNvPr>
          <p:cNvSpPr txBox="1"/>
          <p:nvPr/>
        </p:nvSpPr>
        <p:spPr>
          <a:xfrm>
            <a:off x="786545" y="1042888"/>
            <a:ext cx="10440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b="1" dirty="0">
                <a:latin typeface="Century Gothic" panose="020B0502020202020204" pitchFamily="34" charset="0"/>
              </a:rPr>
              <a:t>Gobernanza regulatoria</a:t>
            </a:r>
          </a:p>
        </p:txBody>
      </p:sp>
      <p:sp>
        <p:nvSpPr>
          <p:cNvPr id="59" name="CuadroTexto 58">
            <a:extLst>
              <a:ext uri="{FF2B5EF4-FFF2-40B4-BE49-F238E27FC236}">
                <a16:creationId xmlns:a16="http://schemas.microsoft.com/office/drawing/2014/main" id="{A14E7618-2D65-4169-9E33-B2114E1932A1}"/>
              </a:ext>
            </a:extLst>
          </p:cNvPr>
          <p:cNvSpPr txBox="1"/>
          <p:nvPr/>
        </p:nvSpPr>
        <p:spPr>
          <a:xfrm>
            <a:off x="786544" y="1930858"/>
            <a:ext cx="10567256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000" dirty="0"/>
              <a:t>La generación de las condiciones que aseguran que las etapas del ciclo regulatorio son aplicadas adecuadamente a través de políticas, herramientas, procesos e instituciones que tienen como tarea desarrollar,  administrar, hacer cumplir nuevas regulaciones y decisiones para generar bienestar social, para lo cual se emplean instrumentos de mejora de calidad regulatoria basados en evidencia, los que se dan en un marco de transparencia, colaboración y corresponsabilidad que tienen el Estado, el sector privado, la academia y la sociedad civil, quienes interactúan con transparencia, cooperación y buena fe. </a:t>
            </a:r>
            <a:endParaRPr lang="es-ES" sz="2000" dirty="0"/>
          </a:p>
        </p:txBody>
      </p:sp>
      <p:sp>
        <p:nvSpPr>
          <p:cNvPr id="60" name="CuadroTexto 59">
            <a:extLst>
              <a:ext uri="{FF2B5EF4-FFF2-40B4-BE49-F238E27FC236}">
                <a16:creationId xmlns:a16="http://schemas.microsoft.com/office/drawing/2014/main" id="{376BCB38-7FFC-4CC9-9DE1-B692B0569319}"/>
              </a:ext>
            </a:extLst>
          </p:cNvPr>
          <p:cNvSpPr txBox="1"/>
          <p:nvPr/>
        </p:nvSpPr>
        <p:spPr>
          <a:xfrm>
            <a:off x="812372" y="4498703"/>
            <a:ext cx="10567256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MX" sz="2000" dirty="0"/>
              <a:t>El fortalecimiento de la gobernanza regulatoria se materializa a través de la generación de espacios de coordinación e intercambio de experiencias basados en evidencia entre todos los actores. La Presidencia del Consejo de Ministros, a través de la Secretaría de Gestión Pública, es la responsable de orientar el desarrollo integral de la mejora de calidad regulatoria. </a:t>
            </a:r>
            <a:endParaRPr lang="es-ES" sz="2000" dirty="0"/>
          </a:p>
        </p:txBody>
      </p:sp>
    </p:spTree>
    <p:extLst>
      <p:ext uri="{BB962C8B-B14F-4D97-AF65-F5344CB8AC3E}">
        <p14:creationId xmlns:p14="http://schemas.microsoft.com/office/powerpoint/2010/main" val="3939917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>
            <a:extLst>
              <a:ext uri="{FF2B5EF4-FFF2-40B4-BE49-F238E27FC236}">
                <a16:creationId xmlns:a16="http://schemas.microsoft.com/office/drawing/2014/main" id="{2B9479F2-E691-41F2-B8A4-790C02862B2D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00F173A7-260D-45BC-8D6F-7639C63790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0ABCBA4-D242-4227-B661-8703A085C1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2" name="Elipse 1">
            <a:extLst>
              <a:ext uri="{FF2B5EF4-FFF2-40B4-BE49-F238E27FC236}">
                <a16:creationId xmlns:a16="http://schemas.microsoft.com/office/drawing/2014/main" id="{B0DEC8D2-90B0-4447-8A57-DF35369587F4}"/>
              </a:ext>
            </a:extLst>
          </p:cNvPr>
          <p:cNvSpPr/>
          <p:nvPr/>
        </p:nvSpPr>
        <p:spPr>
          <a:xfrm>
            <a:off x="5070933" y="1978975"/>
            <a:ext cx="2050134" cy="1610990"/>
          </a:xfrm>
          <a:prstGeom prst="ellips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700" b="1" dirty="0"/>
              <a:t>Secretaría de Gestión Pública</a:t>
            </a:r>
          </a:p>
          <a:p>
            <a:pPr algn="ctr"/>
            <a:r>
              <a:rPr lang="es-PE" sz="1700" b="1" dirty="0"/>
              <a:t>(SGP-PCM)</a:t>
            </a:r>
          </a:p>
        </p:txBody>
      </p:sp>
      <p:sp>
        <p:nvSpPr>
          <p:cNvPr id="12" name="Elipse 11">
            <a:extLst>
              <a:ext uri="{FF2B5EF4-FFF2-40B4-BE49-F238E27FC236}">
                <a16:creationId xmlns:a16="http://schemas.microsoft.com/office/drawing/2014/main" id="{DC480A51-5A05-42A3-9F08-94A7A326831B}"/>
              </a:ext>
            </a:extLst>
          </p:cNvPr>
          <p:cNvSpPr/>
          <p:nvPr/>
        </p:nvSpPr>
        <p:spPr>
          <a:xfrm>
            <a:off x="3020798" y="4358010"/>
            <a:ext cx="2050135" cy="1608176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700" b="1" dirty="0"/>
              <a:t>Comisión Multisectorial de Calidad Regulatoria</a:t>
            </a:r>
          </a:p>
          <a:p>
            <a:pPr algn="ctr"/>
            <a:r>
              <a:rPr lang="es-PE" sz="1700" b="1" dirty="0"/>
              <a:t>(CMCR)</a:t>
            </a: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D5DABC56-CCE6-4BC7-8614-EB25BC476939}"/>
              </a:ext>
            </a:extLst>
          </p:cNvPr>
          <p:cNvSpPr/>
          <p:nvPr/>
        </p:nvSpPr>
        <p:spPr>
          <a:xfrm>
            <a:off x="7121068" y="4358010"/>
            <a:ext cx="2050134" cy="1608176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PE" sz="1700" b="1" dirty="0"/>
              <a:t>Oficial de Mejora de Calidad Regulatoria (OCMR)</a:t>
            </a:r>
          </a:p>
        </p:txBody>
      </p: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0257ACB4-3AC9-4F18-87E8-015D28A9205E}"/>
              </a:ext>
            </a:extLst>
          </p:cNvPr>
          <p:cNvCxnSpPr>
            <a:cxnSpLocks/>
            <a:stCxn id="12" idx="0"/>
            <a:endCxn id="2" idx="3"/>
          </p:cNvCxnSpPr>
          <p:nvPr/>
        </p:nvCxnSpPr>
        <p:spPr>
          <a:xfrm flipV="1">
            <a:off x="4045866" y="3354041"/>
            <a:ext cx="1325302" cy="1003969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ector recto de flecha 20">
            <a:extLst>
              <a:ext uri="{FF2B5EF4-FFF2-40B4-BE49-F238E27FC236}">
                <a16:creationId xmlns:a16="http://schemas.microsoft.com/office/drawing/2014/main" id="{726DAA3D-C555-4C11-BAEE-0FDBCA8A7198}"/>
              </a:ext>
            </a:extLst>
          </p:cNvPr>
          <p:cNvCxnSpPr>
            <a:cxnSpLocks/>
            <a:stCxn id="19" idx="0"/>
            <a:endCxn id="2" idx="5"/>
          </p:cNvCxnSpPr>
          <p:nvPr/>
        </p:nvCxnSpPr>
        <p:spPr>
          <a:xfrm flipH="1" flipV="1">
            <a:off x="6820832" y="3354041"/>
            <a:ext cx="1325303" cy="1003969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cto de flecha 22">
            <a:extLst>
              <a:ext uri="{FF2B5EF4-FFF2-40B4-BE49-F238E27FC236}">
                <a16:creationId xmlns:a16="http://schemas.microsoft.com/office/drawing/2014/main" id="{2E3EC8AD-A99E-46C9-A5CD-926E250F29BA}"/>
              </a:ext>
            </a:extLst>
          </p:cNvPr>
          <p:cNvCxnSpPr>
            <a:cxnSpLocks/>
            <a:stCxn id="19" idx="2"/>
            <a:endCxn id="12" idx="6"/>
          </p:cNvCxnSpPr>
          <p:nvPr/>
        </p:nvCxnSpPr>
        <p:spPr>
          <a:xfrm flipH="1">
            <a:off x="5070933" y="5162098"/>
            <a:ext cx="2050135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CuadroTexto 49">
            <a:extLst>
              <a:ext uri="{FF2B5EF4-FFF2-40B4-BE49-F238E27FC236}">
                <a16:creationId xmlns:a16="http://schemas.microsoft.com/office/drawing/2014/main" id="{FEC4DC27-AD46-4CF8-93A5-AAA4B5B99403}"/>
              </a:ext>
            </a:extLst>
          </p:cNvPr>
          <p:cNvSpPr txBox="1"/>
          <p:nvPr/>
        </p:nvSpPr>
        <p:spPr>
          <a:xfrm>
            <a:off x="786545" y="1042888"/>
            <a:ext cx="104402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b="1" dirty="0">
                <a:latin typeface="Century Gothic" panose="020B0502020202020204" pitchFamily="34" charset="0"/>
              </a:rPr>
              <a:t>Estructura de la gobernanza regulatoria en el Perú</a:t>
            </a:r>
          </a:p>
        </p:txBody>
      </p:sp>
    </p:spTree>
    <p:extLst>
      <p:ext uri="{BB962C8B-B14F-4D97-AF65-F5344CB8AC3E}">
        <p14:creationId xmlns:p14="http://schemas.microsoft.com/office/powerpoint/2010/main" val="229279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17846" y="3683237"/>
            <a:ext cx="11474154" cy="171538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0"/>
          <p:cNvSpPr txBox="1">
            <a:spLocks/>
          </p:cNvSpPr>
          <p:nvPr/>
        </p:nvSpPr>
        <p:spPr>
          <a:xfrm>
            <a:off x="717846" y="4012251"/>
            <a:ext cx="11291274" cy="107790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12700"/>
            <a:r>
              <a:rPr lang="es-E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Buena práctica regulatoria:</a:t>
            </a:r>
          </a:p>
          <a:p>
            <a:pPr marL="342900" indent="12700"/>
            <a:r>
              <a:rPr lang="es-ES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Comisión Multisectorial de Calidad Regulatoria</a:t>
            </a:r>
            <a:r>
              <a:rPr lang="es-ES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(CMCR)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B3F04E68-5366-4F11-AB46-763AE575C89A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E3FB593-E62A-6FC5-6E53-52B4485AC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2E0A41A-4A20-C21A-CF27-580E3A955D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323237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D7707872-7B34-0B08-B6C7-FBF69A489F81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B44302D-90EE-2841-A623-C3DDA2DF2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CC0BB24-B843-CC62-F00E-E95D4F9AB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grpSp>
        <p:nvGrpSpPr>
          <p:cNvPr id="6" name="Google Shape;331;p18">
            <a:extLst>
              <a:ext uri="{FF2B5EF4-FFF2-40B4-BE49-F238E27FC236}">
                <a16:creationId xmlns:a16="http://schemas.microsoft.com/office/drawing/2014/main" id="{D8ECC510-A4A2-4EFA-A8B1-B8E6DC9F483A}"/>
              </a:ext>
            </a:extLst>
          </p:cNvPr>
          <p:cNvGrpSpPr/>
          <p:nvPr/>
        </p:nvGrpSpPr>
        <p:grpSpPr>
          <a:xfrm>
            <a:off x="1557464" y="2279221"/>
            <a:ext cx="7440172" cy="3535120"/>
            <a:chOff x="2183796" y="1672053"/>
            <a:chExt cx="7627938" cy="3889357"/>
          </a:xfrm>
        </p:grpSpPr>
        <p:sp>
          <p:nvSpPr>
            <p:cNvPr id="8" name="Google Shape;332;p18">
              <a:extLst>
                <a:ext uri="{FF2B5EF4-FFF2-40B4-BE49-F238E27FC236}">
                  <a16:creationId xmlns:a16="http://schemas.microsoft.com/office/drawing/2014/main" id="{01464DED-D474-4400-B9C3-D0ECDBD6A58B}"/>
                </a:ext>
              </a:extLst>
            </p:cNvPr>
            <p:cNvSpPr/>
            <p:nvPr/>
          </p:nvSpPr>
          <p:spPr>
            <a:xfrm>
              <a:off x="4674857" y="2654252"/>
              <a:ext cx="2889350" cy="2758585"/>
            </a:xfrm>
            <a:prstGeom prst="ellipse">
              <a:avLst/>
            </a:prstGeom>
            <a:noFill/>
            <a:ln w="19050" cap="flat" cmpd="sng">
              <a:solidFill>
                <a:srgbClr val="595959"/>
              </a:solidFill>
              <a:prstDash val="dot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white"/>
                </a:buClr>
                <a:buSzPts val="1600"/>
                <a:buFont typeface="Calibri"/>
                <a:buNone/>
                <a:tabLst/>
                <a:defRPr/>
              </a:pP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" name="Google Shape;333;p18">
              <a:extLst>
                <a:ext uri="{FF2B5EF4-FFF2-40B4-BE49-F238E27FC236}">
                  <a16:creationId xmlns:a16="http://schemas.microsoft.com/office/drawing/2014/main" id="{165DFC33-E6AF-445B-B117-4919318CF4E8}"/>
                </a:ext>
              </a:extLst>
            </p:cNvPr>
            <p:cNvSpPr/>
            <p:nvPr/>
          </p:nvSpPr>
          <p:spPr>
            <a:xfrm rot="-5400000">
              <a:off x="6728286" y="4272213"/>
              <a:ext cx="1282046" cy="1296347"/>
            </a:xfrm>
            <a:prstGeom prst="teardrop">
              <a:avLst>
                <a:gd name="adj" fmla="val 96069"/>
              </a:avLst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white"/>
                </a:buClr>
                <a:buSzPts val="1600"/>
                <a:buFont typeface="Calibri"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" name="Google Shape;334;p18">
              <a:extLst>
                <a:ext uri="{FF2B5EF4-FFF2-40B4-BE49-F238E27FC236}">
                  <a16:creationId xmlns:a16="http://schemas.microsoft.com/office/drawing/2014/main" id="{F782B5FF-854D-4E0A-9D5F-DCB81B7E19E9}"/>
                </a:ext>
              </a:extLst>
            </p:cNvPr>
            <p:cNvSpPr/>
            <p:nvPr/>
          </p:nvSpPr>
          <p:spPr>
            <a:xfrm rot="476650">
              <a:off x="4277890" y="4235239"/>
              <a:ext cx="1282046" cy="1296347"/>
            </a:xfrm>
            <a:prstGeom prst="teardrop">
              <a:avLst>
                <a:gd name="adj" fmla="val 96069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white"/>
                </a:buClr>
                <a:buSzPts val="1600"/>
                <a:buFont typeface="Calibri"/>
                <a:buNone/>
                <a:tabLst/>
                <a:defRPr/>
              </a:pPr>
              <a:endParaRPr kumimoji="0" sz="16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" name="Google Shape;335;p18">
              <a:extLst>
                <a:ext uri="{FF2B5EF4-FFF2-40B4-BE49-F238E27FC236}">
                  <a16:creationId xmlns:a16="http://schemas.microsoft.com/office/drawing/2014/main" id="{BC97AEE6-4FDA-4414-A35A-9110E2B91833}"/>
                </a:ext>
              </a:extLst>
            </p:cNvPr>
            <p:cNvSpPr/>
            <p:nvPr/>
          </p:nvSpPr>
          <p:spPr>
            <a:xfrm>
              <a:off x="6410346" y="1672053"/>
              <a:ext cx="2655592" cy="3724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libri"/>
                <a:buNone/>
                <a:tabLst/>
                <a:defRPr/>
              </a:pPr>
              <a:r>
                <a:rPr kumimoji="0" lang="es-E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Secretario(a) General (Presi)</a:t>
              </a: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" name="Google Shape;336;p18">
              <a:extLst>
                <a:ext uri="{FF2B5EF4-FFF2-40B4-BE49-F238E27FC236}">
                  <a16:creationId xmlns:a16="http://schemas.microsoft.com/office/drawing/2014/main" id="{C811DAD5-1118-45BE-BA76-433C0227F20A}"/>
                </a:ext>
              </a:extLst>
            </p:cNvPr>
            <p:cNvSpPr/>
            <p:nvPr/>
          </p:nvSpPr>
          <p:spPr>
            <a:xfrm>
              <a:off x="8016535" y="4483049"/>
              <a:ext cx="1795199" cy="675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libri"/>
                <a:buNone/>
                <a:tabLst/>
                <a:defRPr/>
              </a:pPr>
              <a:r>
                <a:rPr kumimoji="0" lang="es-E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Viceministro(a) de Justicia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Google Shape;337;p18">
              <a:extLst>
                <a:ext uri="{FF2B5EF4-FFF2-40B4-BE49-F238E27FC236}">
                  <a16:creationId xmlns:a16="http://schemas.microsoft.com/office/drawing/2014/main" id="{28E1829F-D8C4-4459-A370-661E7FCD1884}"/>
                </a:ext>
              </a:extLst>
            </p:cNvPr>
            <p:cNvSpPr/>
            <p:nvPr/>
          </p:nvSpPr>
          <p:spPr>
            <a:xfrm>
              <a:off x="2183796" y="4053382"/>
              <a:ext cx="2248095" cy="675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600"/>
                <a:buFont typeface="Calibri"/>
                <a:buNone/>
                <a:tabLst/>
                <a:defRPr/>
              </a:pPr>
              <a:r>
                <a:rPr kumimoji="0" lang="es-E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Viceministro(a) de Economía y Finanzas</a:t>
              </a:r>
              <a:endParaRPr kumimoji="0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7" name="Google Shape;338;p18">
              <a:extLst>
                <a:ext uri="{FF2B5EF4-FFF2-40B4-BE49-F238E27FC236}">
                  <a16:creationId xmlns:a16="http://schemas.microsoft.com/office/drawing/2014/main" id="{B5C590E0-61CE-48B9-8E44-BD52F56E95DC}"/>
                </a:ext>
              </a:extLst>
            </p:cNvPr>
            <p:cNvGrpSpPr/>
            <p:nvPr/>
          </p:nvGrpSpPr>
          <p:grpSpPr>
            <a:xfrm>
              <a:off x="5195710" y="1744846"/>
              <a:ext cx="1823224" cy="1823150"/>
              <a:chOff x="5195710" y="1744846"/>
              <a:chExt cx="1823224" cy="1823150"/>
            </a:xfrm>
          </p:grpSpPr>
          <p:sp>
            <p:nvSpPr>
              <p:cNvPr id="20" name="Google Shape;339;p18">
                <a:extLst>
                  <a:ext uri="{FF2B5EF4-FFF2-40B4-BE49-F238E27FC236}">
                    <a16:creationId xmlns:a16="http://schemas.microsoft.com/office/drawing/2014/main" id="{9636E782-70F8-4680-A2C0-98D5CD1968D7}"/>
                  </a:ext>
                </a:extLst>
              </p:cNvPr>
              <p:cNvSpPr/>
              <p:nvPr/>
            </p:nvSpPr>
            <p:spPr>
              <a:xfrm rot="8087446">
                <a:off x="5466299" y="2008248"/>
                <a:ext cx="1282046" cy="1296347"/>
              </a:xfrm>
              <a:prstGeom prst="teardrop">
                <a:avLst>
                  <a:gd name="adj" fmla="val 96069"/>
                </a:avLst>
              </a:prstGeom>
              <a:solidFill>
                <a:schemeClr val="accent5">
                  <a:lumMod val="50000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white"/>
                  </a:buClr>
                  <a:buSzPts val="1600"/>
                  <a:buFont typeface="Calibri"/>
                  <a:buNone/>
                  <a:tabLst/>
                  <a:defRPr/>
                </a:pPr>
                <a:endParaRPr kumimoji="0" sz="16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21" name="Google Shape;340;p18">
                <a:extLst>
                  <a:ext uri="{FF2B5EF4-FFF2-40B4-BE49-F238E27FC236}">
                    <a16:creationId xmlns:a16="http://schemas.microsoft.com/office/drawing/2014/main" id="{55A93E55-79BA-47EB-A6D1-3ED4185BFCF2}"/>
                  </a:ext>
                </a:extLst>
              </p:cNvPr>
              <p:cNvSpPr txBox="1"/>
              <p:nvPr/>
            </p:nvSpPr>
            <p:spPr>
              <a:xfrm>
                <a:off x="5643368" y="2394811"/>
                <a:ext cx="954560" cy="5480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2800"/>
                  <a:buFont typeface="Calibri"/>
                  <a:buNone/>
                  <a:tabLst/>
                  <a:defRPr/>
                </a:pPr>
                <a:r>
                  <a:rPr kumimoji="0" lang="es-ES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Calibri"/>
                    <a:cs typeface="Calibri"/>
                    <a:sym typeface="Calibri"/>
                  </a:rPr>
                  <a:t>PCM</a:t>
                </a:r>
                <a:endParaRPr kumimoji="0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8" name="Google Shape;341;p18">
              <a:extLst>
                <a:ext uri="{FF2B5EF4-FFF2-40B4-BE49-F238E27FC236}">
                  <a16:creationId xmlns:a16="http://schemas.microsoft.com/office/drawing/2014/main" id="{E0725FCF-12FE-43CD-BA15-48AE596DBF12}"/>
                </a:ext>
              </a:extLst>
            </p:cNvPr>
            <p:cNvSpPr txBox="1"/>
            <p:nvPr/>
          </p:nvSpPr>
          <p:spPr>
            <a:xfrm>
              <a:off x="4472808" y="4586723"/>
              <a:ext cx="954560" cy="5480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Calibri"/>
                <a:buNone/>
                <a:tabLst/>
                <a:defRPr/>
              </a:pPr>
              <a:r>
                <a:rPr kumimoji="0" lang="es-ES" sz="2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MEF</a:t>
              </a: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Google Shape;342;p18">
              <a:extLst>
                <a:ext uri="{FF2B5EF4-FFF2-40B4-BE49-F238E27FC236}">
                  <a16:creationId xmlns:a16="http://schemas.microsoft.com/office/drawing/2014/main" id="{8B59BF88-82F3-4EC6-87A8-33B181A7CCC2}"/>
                </a:ext>
              </a:extLst>
            </p:cNvPr>
            <p:cNvSpPr txBox="1"/>
            <p:nvPr/>
          </p:nvSpPr>
          <p:spPr>
            <a:xfrm>
              <a:off x="6721135" y="4658776"/>
              <a:ext cx="1378956" cy="54804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800"/>
                <a:buFont typeface="Calibri"/>
                <a:buNone/>
                <a:tabLst/>
                <a:defRPr/>
              </a:pPr>
              <a:r>
                <a:rPr kumimoji="0" lang="es-ES" sz="2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Calibri"/>
                  <a:cs typeface="Calibri"/>
                  <a:sym typeface="Calibri"/>
                </a:rPr>
                <a:t>MINJUS</a:t>
              </a: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2" name="Google Shape;344;p18">
            <a:extLst>
              <a:ext uri="{FF2B5EF4-FFF2-40B4-BE49-F238E27FC236}">
                <a16:creationId xmlns:a16="http://schemas.microsoft.com/office/drawing/2014/main" id="{38345DC7-CB7F-44CB-BF40-A1A5FD387649}"/>
              </a:ext>
            </a:extLst>
          </p:cNvPr>
          <p:cNvSpPr/>
          <p:nvPr/>
        </p:nvSpPr>
        <p:spPr>
          <a:xfrm>
            <a:off x="6007088" y="2694701"/>
            <a:ext cx="1855932" cy="502177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r>
              <a:rPr kumimoji="0" lang="es-E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Alterno: Secretario/a de Gestión Pública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3" name="Google Shape;345;p18">
            <a:extLst>
              <a:ext uri="{FF2B5EF4-FFF2-40B4-BE49-F238E27FC236}">
                <a16:creationId xmlns:a16="http://schemas.microsoft.com/office/drawing/2014/main" id="{5A9EB96E-78C4-470A-A61E-5E5EF0DDAA08}"/>
              </a:ext>
            </a:extLst>
          </p:cNvPr>
          <p:cNvSpPr/>
          <p:nvPr/>
        </p:nvSpPr>
        <p:spPr>
          <a:xfrm>
            <a:off x="1847771" y="4993918"/>
            <a:ext cx="1667388" cy="11348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Alterno: Director/a de la Dirección de Eficiencia Normativa para la Productividad y Competencia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" name="Google Shape;346;p18">
            <a:extLst>
              <a:ext uri="{FF2B5EF4-FFF2-40B4-BE49-F238E27FC236}">
                <a16:creationId xmlns:a16="http://schemas.microsoft.com/office/drawing/2014/main" id="{B08F31EF-28C9-4733-A66F-777629883261}"/>
              </a:ext>
            </a:extLst>
          </p:cNvPr>
          <p:cNvSpPr/>
          <p:nvPr/>
        </p:nvSpPr>
        <p:spPr>
          <a:xfrm>
            <a:off x="7146134" y="5516742"/>
            <a:ext cx="1855932" cy="738000"/>
          </a:xfrm>
          <a:prstGeom prst="roundRect">
            <a:avLst>
              <a:gd name="adj" fmla="val 16667"/>
            </a:avLst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dash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  <a:tabLst/>
              <a:defRPr/>
            </a:pPr>
            <a:r>
              <a:rPr kumimoji="0" lang="es-E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Alterno: Director/a General de Desarrollo Normativo y Calidad Regulatoria 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" name="Google Shape;347;p18">
            <a:extLst>
              <a:ext uri="{FF2B5EF4-FFF2-40B4-BE49-F238E27FC236}">
                <a16:creationId xmlns:a16="http://schemas.microsoft.com/office/drawing/2014/main" id="{62DDA0A1-035A-48E2-9C1D-AC36A4707D5C}"/>
              </a:ext>
            </a:extLst>
          </p:cNvPr>
          <p:cNvSpPr txBox="1"/>
          <p:nvPr/>
        </p:nvSpPr>
        <p:spPr>
          <a:xfrm>
            <a:off x="9158669" y="3697361"/>
            <a:ext cx="2108200" cy="12310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Secretaría Técnica de la CMCR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alibri"/>
              <a:buNone/>
              <a:tabLst/>
              <a:defRPr/>
            </a:pPr>
            <a:r>
              <a:rPr kumimoji="0" lang="es-E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(Subsecretaría de Simplificación y Análisis Regulatorio) </a:t>
            </a:r>
            <a:endParaRPr kumimoji="0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" name="Google Shape;348;p18">
            <a:extLst>
              <a:ext uri="{FF2B5EF4-FFF2-40B4-BE49-F238E27FC236}">
                <a16:creationId xmlns:a16="http://schemas.microsoft.com/office/drawing/2014/main" id="{F0420D9D-E678-49EC-AAF6-3165DC5AE003}"/>
              </a:ext>
            </a:extLst>
          </p:cNvPr>
          <p:cNvSpPr/>
          <p:nvPr/>
        </p:nvSpPr>
        <p:spPr>
          <a:xfrm>
            <a:off x="8979159" y="2182153"/>
            <a:ext cx="358818" cy="4279177"/>
          </a:xfrm>
          <a:prstGeom prst="rightBrace">
            <a:avLst>
              <a:gd name="adj1" fmla="val 18619"/>
              <a:gd name="adj2" fmla="val 50000"/>
            </a:avLst>
          </a:prstGeom>
          <a:noFill/>
          <a:ln w="9525" cap="flat" cmpd="sng">
            <a:solidFill>
              <a:srgbClr val="A5A5A5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77E66EA0-1DA5-487B-A054-2BBB74D8147F}"/>
              </a:ext>
            </a:extLst>
          </p:cNvPr>
          <p:cNvSpPr txBox="1"/>
          <p:nvPr/>
        </p:nvSpPr>
        <p:spPr>
          <a:xfrm>
            <a:off x="786545" y="1034161"/>
            <a:ext cx="101557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2800" b="1" dirty="0">
                <a:latin typeface="Century Gothic" panose="020B0502020202020204" pitchFamily="34" charset="0"/>
              </a:rPr>
              <a:t>Conformación de la </a:t>
            </a: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Comisión Multisectorial de Calidad Regulatoria (CMCR)</a:t>
            </a:r>
            <a:endParaRPr kumimoji="0" lang="es-PE" sz="28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66A8801D-2115-4C5B-8AAD-1F0DB1D3A036}"/>
              </a:ext>
            </a:extLst>
          </p:cNvPr>
          <p:cNvSpPr txBox="1"/>
          <p:nvPr/>
        </p:nvSpPr>
        <p:spPr>
          <a:xfrm>
            <a:off x="786545" y="2339911"/>
            <a:ext cx="2963676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  <a:prstDash val="lgDash"/>
          </a:ln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s-PE" dirty="0">
                <a:solidFill>
                  <a:srgbClr val="000000"/>
                </a:solidFill>
                <a:latin typeface="Calibri"/>
              </a:rPr>
              <a:t>Órgano </a:t>
            </a:r>
            <a:r>
              <a:rPr kumimoji="0" lang="es-PE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colegiado permanente, dependiente de la PCM.</a:t>
            </a:r>
          </a:p>
        </p:txBody>
      </p:sp>
    </p:spTree>
    <p:extLst>
      <p:ext uri="{BB962C8B-B14F-4D97-AF65-F5344CB8AC3E}">
        <p14:creationId xmlns:p14="http://schemas.microsoft.com/office/powerpoint/2010/main" val="419300566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D7707872-7B34-0B08-B6C7-FBF69A489F81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B44302D-90EE-2841-A623-C3DDA2DF2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CC0BB24-B843-CC62-F00E-E95D4F9AB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0F59913E-4EB4-4D2C-8A16-76DD0D3EE5E5}"/>
              </a:ext>
            </a:extLst>
          </p:cNvPr>
          <p:cNvSpPr txBox="1"/>
          <p:nvPr/>
        </p:nvSpPr>
        <p:spPr>
          <a:xfrm>
            <a:off x="786544" y="1115441"/>
            <a:ext cx="1075208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Funciones de la Comisión Multisectorial de Calidad Regulatoria (CMCR)</a:t>
            </a:r>
            <a:endParaRPr kumimoji="0" lang="es-PE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A5EA3C8-EFA5-4AD4-A12E-E53A0EC48A3E}"/>
              </a:ext>
            </a:extLst>
          </p:cNvPr>
          <p:cNvSpPr txBox="1"/>
          <p:nvPr/>
        </p:nvSpPr>
        <p:spPr>
          <a:xfrm>
            <a:off x="904239" y="3859543"/>
            <a:ext cx="10338658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Evalúa es 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Análisis de Calidad Regulatoria para la creación o modificación de procedimientos administrativos</a:t>
            </a:r>
            <a:r>
              <a:rPr kumimoji="0" lang="es-PE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.</a:t>
            </a:r>
            <a:endParaRPr kumimoji="0" lang="es-P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8D2AF1D7-BE12-48B3-937B-5CC7D9AB3433}"/>
              </a:ext>
            </a:extLst>
          </p:cNvPr>
          <p:cNvSpPr txBox="1"/>
          <p:nvPr/>
        </p:nvSpPr>
        <p:spPr>
          <a:xfrm>
            <a:off x="904239" y="2839888"/>
            <a:ext cx="10338657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Evalúa el Análisis de Impacto Regulatorio Ex Ante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de proyecto normativo que presentan las entidades públicas del Poder Ejecutivo</a:t>
            </a:r>
            <a:r>
              <a:rPr kumimoji="0" lang="es-PE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.</a:t>
            </a:r>
            <a:endParaRPr kumimoji="0" lang="es-P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DA6B1DD0-B949-4173-BFD3-86050476DDCE}"/>
              </a:ext>
            </a:extLst>
          </p:cNvPr>
          <p:cNvSpPr txBox="1"/>
          <p:nvPr/>
        </p:nvSpPr>
        <p:spPr>
          <a:xfrm>
            <a:off x="904238" y="4879198"/>
            <a:ext cx="10338659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Cuenta con una secretaría técnica a cargo de la Subsecretaría de Simplificación y Análisis Regulatorio (SGP-PCM)</a:t>
            </a:r>
            <a:r>
              <a:rPr kumimoji="0" lang="es-PE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.</a:t>
            </a:r>
            <a:endParaRPr kumimoji="0" lang="es-PE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464698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17846" y="3683237"/>
            <a:ext cx="11474154" cy="171538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0"/>
          <p:cNvSpPr txBox="1">
            <a:spLocks/>
          </p:cNvSpPr>
          <p:nvPr/>
        </p:nvSpPr>
        <p:spPr>
          <a:xfrm>
            <a:off x="717846" y="4012251"/>
            <a:ext cx="11016954" cy="107790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12700"/>
            <a:r>
              <a:rPr lang="es-ES" sz="3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Buena práctica regulatoria:</a:t>
            </a:r>
          </a:p>
          <a:p>
            <a:pPr marL="342900" indent="12700"/>
            <a:r>
              <a:rPr lang="es-ES" sz="3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Oficial de Mejora de Calidad Regulatoria (OMCR)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B3F04E68-5366-4F11-AB46-763AE575C89A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E3FB593-E62A-6FC5-6E53-52B4485AC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2E0A41A-4A20-C21A-CF27-580E3A955D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17693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D7707872-7B34-0B08-B6C7-FBF69A489F81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B44302D-90EE-2841-A623-C3DDA2DF2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CC0BB24-B843-CC62-F00E-E95D4F9AB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EFA9F12F-DA88-4EA3-8716-52B5A855DB3D}"/>
              </a:ext>
            </a:extLst>
          </p:cNvPr>
          <p:cNvSpPr txBox="1"/>
          <p:nvPr/>
        </p:nvSpPr>
        <p:spPr>
          <a:xfrm>
            <a:off x="786545" y="1217041"/>
            <a:ext cx="101557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latin typeface="Century Gothic" panose="020B0502020202020204" pitchFamily="34" charset="0"/>
              </a:rPr>
              <a:t>¿Quién es el Oficial de Mejora de Calidad Regulatoria (OMCR)?</a:t>
            </a:r>
            <a:endParaRPr lang="es-PE" sz="3200" dirty="0">
              <a:latin typeface="Century Gothic" panose="020B0502020202020204" pitchFamily="34" charset="0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AFABC852-79AC-4236-9961-CE6AB8A26770}"/>
              </a:ext>
            </a:extLst>
          </p:cNvPr>
          <p:cNvSpPr txBox="1"/>
          <p:nvPr/>
        </p:nvSpPr>
        <p:spPr>
          <a:xfrm>
            <a:off x="965200" y="3070696"/>
            <a:ext cx="10261600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MX" sz="2000" dirty="0"/>
              <a:t>El oficial de mejora de calidad regulatoria de la entidad pública es el responsable de coordinar, articular y asegurar la adecuada organización del proceso e implementación de los instrumentos de mejora de calidad regulatoria; así como es el punto de enlace con la Comisión Multisectorial de Calidad Regulatoria. </a:t>
            </a:r>
            <a:endParaRPr lang="es-PE" sz="2000" dirty="0"/>
          </a:p>
        </p:txBody>
      </p:sp>
    </p:spTree>
    <p:extLst>
      <p:ext uri="{BB962C8B-B14F-4D97-AF65-F5344CB8AC3E}">
        <p14:creationId xmlns:p14="http://schemas.microsoft.com/office/powerpoint/2010/main" val="8877129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17846" y="3683237"/>
            <a:ext cx="11474154" cy="171538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ítulo 10"/>
          <p:cNvSpPr txBox="1">
            <a:spLocks/>
          </p:cNvSpPr>
          <p:nvPr/>
        </p:nvSpPr>
        <p:spPr>
          <a:xfrm>
            <a:off x="717846" y="4012251"/>
            <a:ext cx="10408778" cy="105735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5560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Buena práctica </a:t>
            </a:r>
            <a:r>
              <a:rPr lang="es-PE" sz="2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regulatoria</a:t>
            </a:r>
            <a:r>
              <a:rPr kumimoji="0" lang="es-PE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:</a:t>
            </a:r>
          </a:p>
          <a:p>
            <a:pPr marL="35560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Anclaje en políticas y planes nacionales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B3F04E68-5366-4F11-AB46-763AE575C89A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E3FB593-E62A-6FC5-6E53-52B4485AC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2E0A41A-4A20-C21A-CF27-580E3A955D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351927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D7707872-7B34-0B08-B6C7-FBF69A489F81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B44302D-90EE-2841-A623-C3DDA2DF2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CC0BB24-B843-CC62-F00E-E95D4F9AB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9FCE7DCE-60FF-4A89-A8C1-D8329CD8188B}"/>
              </a:ext>
            </a:extLst>
          </p:cNvPr>
          <p:cNvSpPr txBox="1"/>
          <p:nvPr/>
        </p:nvSpPr>
        <p:spPr>
          <a:xfrm>
            <a:off x="1963420" y="1735296"/>
            <a:ext cx="826516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 dirty="0"/>
              <a:t>ÍNDICE</a:t>
            </a:r>
          </a:p>
          <a:p>
            <a:endParaRPr lang="es-ES" dirty="0"/>
          </a:p>
          <a:p>
            <a:pPr marL="342900" indent="-342900">
              <a:buFont typeface="+mj-lt"/>
              <a:buAutoNum type="arabicPeriod"/>
            </a:pPr>
            <a:r>
              <a:rPr lang="es-ES" dirty="0"/>
              <a:t>Concepto de Buenas Prácticas Regulatorias</a:t>
            </a:r>
          </a:p>
          <a:p>
            <a:pPr marL="342900" indent="-342900">
              <a:buFont typeface="+mj-lt"/>
              <a:buAutoNum type="arabicPeriod"/>
            </a:pPr>
            <a:r>
              <a:rPr lang="es-MX" dirty="0"/>
              <a:t>Buenas Prácticas Regulatorias: Instrumentos en el Perú</a:t>
            </a:r>
          </a:p>
          <a:p>
            <a:pPr marL="800100" lvl="1" indent="-342900">
              <a:buFont typeface="+mj-lt"/>
              <a:buAutoNum type="alphaLcPeriod"/>
            </a:pPr>
            <a:r>
              <a:rPr lang="es-ES" dirty="0"/>
              <a:t>Avances en ACR, PAE, SUT y AIR</a:t>
            </a:r>
          </a:p>
          <a:p>
            <a:pPr marL="800100" lvl="1" indent="-342900">
              <a:buFont typeface="+mj-lt"/>
              <a:buAutoNum type="alphaLcPeriod"/>
            </a:pPr>
            <a:r>
              <a:rPr lang="es-ES" dirty="0"/>
              <a:t>Agendas Temprana de Mejora Regulatoria</a:t>
            </a:r>
          </a:p>
          <a:p>
            <a:pPr marL="342900" indent="-342900">
              <a:buFont typeface="+mj-lt"/>
              <a:buAutoNum type="arabicPeriod"/>
            </a:pPr>
            <a:r>
              <a:rPr lang="es-MX" dirty="0"/>
              <a:t>Buenas Prácticas Regulatorias:  Institucionalización de la mejora regulatoria</a:t>
            </a:r>
          </a:p>
          <a:p>
            <a:pPr marL="800100" lvl="1" indent="-342900">
              <a:buFont typeface="+mj-lt"/>
              <a:buAutoNum type="alphaLcPeriod"/>
            </a:pPr>
            <a:r>
              <a:rPr lang="es-ES" dirty="0"/>
              <a:t>BRP: Gobernanza regulatoria</a:t>
            </a:r>
          </a:p>
          <a:p>
            <a:pPr marL="800100" lvl="1" indent="-342900">
              <a:buFont typeface="+mj-lt"/>
              <a:buAutoNum type="alphaLcPeriod"/>
            </a:pPr>
            <a:r>
              <a:rPr lang="es-ES" dirty="0"/>
              <a:t>BRP: Comisión Multisectorial de Calidad Regulatoria (CMCR)</a:t>
            </a:r>
          </a:p>
          <a:p>
            <a:pPr marL="800100" lvl="1" indent="-342900">
              <a:buFont typeface="+mj-lt"/>
              <a:buAutoNum type="alphaLcPeriod"/>
            </a:pPr>
            <a:r>
              <a:rPr lang="es-ES" dirty="0"/>
              <a:t>BRP: Oficial de Mejora de Calidad Regulatoria (OMCR)</a:t>
            </a:r>
          </a:p>
          <a:p>
            <a:pPr marL="342900" indent="-342900">
              <a:buFont typeface="+mj-lt"/>
              <a:buAutoNum type="arabicPeriod"/>
            </a:pPr>
            <a:r>
              <a:rPr lang="es-MX" dirty="0"/>
              <a:t>Rol de la Secretaría de Gestión Pública (SGP-PCM)</a:t>
            </a:r>
          </a:p>
          <a:p>
            <a:pPr marL="342900" indent="-342900">
              <a:buFont typeface="+mj-lt"/>
              <a:buAutoNum type="arabicPeriod"/>
            </a:pPr>
            <a:endParaRPr lang="es-ES" dirty="0"/>
          </a:p>
          <a:p>
            <a:pPr marL="342900" indent="-342900">
              <a:buFont typeface="+mj-lt"/>
              <a:buAutoNum type="arabicPeriod"/>
            </a:pPr>
            <a:r>
              <a:rPr lang="es-ES" dirty="0"/>
              <a:t>Agenda pendiente</a:t>
            </a:r>
          </a:p>
        </p:txBody>
      </p:sp>
    </p:spTree>
    <p:extLst>
      <p:ext uri="{BB962C8B-B14F-4D97-AF65-F5344CB8AC3E}">
        <p14:creationId xmlns:p14="http://schemas.microsoft.com/office/powerpoint/2010/main" val="6192778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CFB056A-80CD-531B-D39F-CA2F3BCBC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8170" y="1036624"/>
            <a:ext cx="2243138" cy="327766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2E7C268-0DE7-6EB2-8F33-E5AD2F63C8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6570" y="1027099"/>
            <a:ext cx="2244370" cy="32004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72DADD96-A5DB-438A-B9CF-0A205C200C27}"/>
              </a:ext>
            </a:extLst>
          </p:cNvPr>
          <p:cNvSpPr txBox="1">
            <a:spLocks/>
          </p:cNvSpPr>
          <p:nvPr/>
        </p:nvSpPr>
        <p:spPr>
          <a:xfrm>
            <a:off x="5424930" y="3514725"/>
            <a:ext cx="2652270" cy="2895600"/>
          </a:xfrm>
          <a:prstGeom prst="rect">
            <a:avLst/>
          </a:prstGeom>
          <a:solidFill>
            <a:schemeClr val="bg1"/>
          </a:solidFill>
        </p:spPr>
        <p:txBody>
          <a:bodyPr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s-ES" sz="1800">
                <a:latin typeface="Century Gothic"/>
              </a:rPr>
              <a:t>Plan Estratégico de Desarrollo Nacional al 2050 (PEDN)</a:t>
            </a:r>
            <a:br>
              <a:rPr lang="es-ES" sz="2000">
                <a:latin typeface="Century Gothic"/>
              </a:rPr>
            </a:br>
            <a:r>
              <a:rPr lang="es-PE">
                <a:latin typeface="Century Gothic"/>
              </a:rPr>
              <a:t>Objetivo nacional 4</a:t>
            </a:r>
            <a:br>
              <a:rPr lang="es-PE" sz="2000">
                <a:latin typeface="Century Gothic"/>
              </a:rPr>
            </a:br>
            <a:r>
              <a:rPr lang="es-PE" sz="1000">
                <a:solidFill>
                  <a:schemeClr val="tx1"/>
                </a:solidFill>
                <a:latin typeface="Century Gothic"/>
              </a:rPr>
              <a:t>Garantizar una sociedad justa, democrática, pacífica y un Estado efectivo al servicio de las personas, en base al diálogo, la concertación nacional y el fortalecimiento de las instituciones.</a:t>
            </a:r>
            <a:br>
              <a:rPr lang="es-PE" sz="1000">
                <a:solidFill>
                  <a:schemeClr val="tx1"/>
                </a:solidFill>
                <a:latin typeface="Century Gothic"/>
              </a:rPr>
            </a:br>
            <a:br>
              <a:rPr lang="es-PE" sz="1000">
                <a:solidFill>
                  <a:schemeClr val="tx1"/>
                </a:solidFill>
                <a:latin typeface="Century Gothic"/>
              </a:rPr>
            </a:br>
            <a:r>
              <a:rPr lang="es-PE" sz="1000" i="1">
                <a:solidFill>
                  <a:schemeClr val="tx1"/>
                </a:solidFill>
                <a:latin typeface="Century Gothic"/>
              </a:rPr>
              <a:t>AE.4.5.2. Garantizar regulaciones eficaces que contribuyan a la productividad, competitividad y bienestar social, mediante el fortalecimiento de la gobernanza regulatoria en los tres niveles de gobierno.</a:t>
            </a:r>
            <a:endParaRPr lang="es-PE" sz="1000" dirty="0">
              <a:solidFill>
                <a:schemeClr val="tx1"/>
              </a:solidFill>
              <a:latin typeface="Century Gothic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8520EDCC-6991-4177-B361-0511FE3343C4}"/>
              </a:ext>
            </a:extLst>
          </p:cNvPr>
          <p:cNvSpPr txBox="1">
            <a:spLocks/>
          </p:cNvSpPr>
          <p:nvPr/>
        </p:nvSpPr>
        <p:spPr>
          <a:xfrm>
            <a:off x="9425430" y="3514725"/>
            <a:ext cx="2652270" cy="28956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11643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s-ES" sz="1800" dirty="0">
                <a:latin typeface="Century Gothic"/>
              </a:rPr>
              <a:t>Plan Nacional de Competitividad y Productividad 2019-2030(PNCP)</a:t>
            </a:r>
            <a:br>
              <a:rPr lang="es-ES" sz="2000" dirty="0">
                <a:latin typeface="Century Gothic"/>
              </a:rPr>
            </a:br>
            <a:r>
              <a:rPr lang="es-ES" sz="2000" dirty="0">
                <a:latin typeface="Century Gothic"/>
              </a:rPr>
              <a:t> </a:t>
            </a:r>
            <a:r>
              <a:rPr lang="es-PE" sz="1600" dirty="0">
                <a:latin typeface="Century Gothic"/>
              </a:rPr>
              <a:t>Objetivo prioritario 6</a:t>
            </a:r>
            <a:br>
              <a:rPr lang="es-PE" sz="2000" dirty="0">
                <a:latin typeface="Century Gothic"/>
              </a:rPr>
            </a:br>
            <a:r>
              <a:rPr lang="es-PE" sz="1100" b="0" dirty="0">
                <a:solidFill>
                  <a:schemeClr val="tx1"/>
                </a:solidFill>
                <a:latin typeface="Century Gothic"/>
              </a:rPr>
              <a:t>Generar las condiciones para desarrollar un ambiente de negocios productivo.</a:t>
            </a:r>
            <a:br>
              <a:rPr lang="es-PE" sz="1100" b="0" dirty="0">
                <a:solidFill>
                  <a:schemeClr val="tx1"/>
                </a:solidFill>
                <a:latin typeface="Century Gothic"/>
              </a:rPr>
            </a:br>
            <a:br>
              <a:rPr lang="es-PE" sz="1100" b="0" dirty="0">
                <a:solidFill>
                  <a:schemeClr val="tx1"/>
                </a:solidFill>
                <a:latin typeface="Century Gothic"/>
              </a:rPr>
            </a:br>
            <a:r>
              <a:rPr lang="es-PE" sz="1100" b="0" i="1" dirty="0">
                <a:solidFill>
                  <a:schemeClr val="tx1"/>
                </a:solidFill>
                <a:latin typeface="Century Gothic"/>
              </a:rPr>
              <a:t>Medida de Política 6.10: Instrumentos de Calidad Regulatoria </a:t>
            </a:r>
          </a:p>
          <a:p>
            <a:endParaRPr lang="es-PE" sz="1100" b="0" i="1" dirty="0">
              <a:solidFill>
                <a:schemeClr val="tx1"/>
              </a:solidFill>
              <a:latin typeface="Century Gothic"/>
            </a:endParaRPr>
          </a:p>
          <a:p>
            <a:r>
              <a:rPr lang="es-PE" sz="1100" b="0" i="1" dirty="0">
                <a:solidFill>
                  <a:schemeClr val="tx1"/>
                </a:solidFill>
                <a:latin typeface="Century Gothic"/>
              </a:rPr>
              <a:t>Medida de Política 6.11: Instrumentos de simplificación administrativa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36283A5-D06D-7580-64B6-DE7B2AA42C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747" y="1189024"/>
            <a:ext cx="2564792" cy="2325701"/>
          </a:xfrm>
          <a:prstGeom prst="rect">
            <a:avLst/>
          </a:prstGeom>
        </p:spPr>
      </p:pic>
      <p:sp>
        <p:nvSpPr>
          <p:cNvPr id="7" name="Título 1">
            <a:extLst>
              <a:ext uri="{FF2B5EF4-FFF2-40B4-BE49-F238E27FC236}">
                <a16:creationId xmlns:a16="http://schemas.microsoft.com/office/drawing/2014/main" id="{28073778-CD93-1E46-B5E1-F62E3249367B}"/>
              </a:ext>
            </a:extLst>
          </p:cNvPr>
          <p:cNvSpPr txBox="1">
            <a:spLocks/>
          </p:cNvSpPr>
          <p:nvPr/>
        </p:nvSpPr>
        <p:spPr>
          <a:xfrm>
            <a:off x="995153" y="3514725"/>
            <a:ext cx="2652270" cy="2895600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11643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s-ES" sz="1800" dirty="0">
                <a:latin typeface="Century Gothic"/>
              </a:rPr>
              <a:t>Política Nacional de Modernización de la Gestión Pública (PNMGP)</a:t>
            </a:r>
          </a:p>
          <a:p>
            <a:br>
              <a:rPr lang="es-ES" sz="2000" dirty="0">
                <a:latin typeface="Century Gothic"/>
              </a:rPr>
            </a:br>
            <a:r>
              <a:rPr lang="es-PE" sz="1400" dirty="0">
                <a:solidFill>
                  <a:schemeClr val="dk1"/>
                </a:solidFill>
              </a:rPr>
              <a:t>Objetivo de política 1</a:t>
            </a:r>
          </a:p>
          <a:p>
            <a:r>
              <a:rPr lang="es-PE" sz="1050" b="0" dirty="0">
                <a:solidFill>
                  <a:schemeClr val="tx1"/>
                </a:solidFill>
                <a:latin typeface="Century Gothic"/>
              </a:rPr>
              <a:t>Garantizar políticas públicas que respondan a las necesidades y expectativas de las personas en el territorio</a:t>
            </a:r>
          </a:p>
          <a:p>
            <a:br>
              <a:rPr lang="es-PE" sz="1000" b="0" dirty="0">
                <a:solidFill>
                  <a:schemeClr val="tx1"/>
                </a:solidFill>
                <a:latin typeface="Century Gothic"/>
              </a:rPr>
            </a:br>
            <a:br>
              <a:rPr lang="es-PE" sz="1000" b="0" dirty="0">
                <a:solidFill>
                  <a:schemeClr val="tx1"/>
                </a:solidFill>
                <a:latin typeface="Century Gothic"/>
              </a:rPr>
            </a:br>
            <a:r>
              <a:rPr lang="es-PE" sz="1000" b="0" i="1" dirty="0">
                <a:solidFill>
                  <a:schemeClr val="tx1"/>
                </a:solidFill>
                <a:latin typeface="Century Gothic"/>
              </a:rPr>
              <a:t>L.1.2. Implementar la gobernanza regulatoria en entidades públicas</a:t>
            </a:r>
          </a:p>
        </p:txBody>
      </p:sp>
    </p:spTree>
    <p:extLst>
      <p:ext uri="{BB962C8B-B14F-4D97-AF65-F5344CB8AC3E}">
        <p14:creationId xmlns:p14="http://schemas.microsoft.com/office/powerpoint/2010/main" val="21199835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17846" y="3683237"/>
            <a:ext cx="11474154" cy="171538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0"/>
          <p:cNvSpPr txBox="1">
            <a:spLocks/>
          </p:cNvSpPr>
          <p:nvPr/>
        </p:nvSpPr>
        <p:spPr>
          <a:xfrm>
            <a:off x="717846" y="4012251"/>
            <a:ext cx="11016954" cy="1077909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12700" algn="ctr"/>
            <a:r>
              <a:rPr lang="es-PE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 de la Secretaría de Gestión Pública </a:t>
            </a:r>
          </a:p>
          <a:p>
            <a:pPr marL="342900" indent="12700" algn="ctr"/>
            <a:r>
              <a:rPr lang="es-PE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(SGP-PCM)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B3F04E68-5366-4F11-AB46-763AE575C89A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E3FB593-E62A-6FC5-6E53-52B4485AC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2E0A41A-4A20-C21A-CF27-580E3A955D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7523330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D7707872-7B34-0B08-B6C7-FBF69A489F81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B44302D-90EE-2841-A623-C3DDA2DF2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CC0BB24-B843-CC62-F00E-E95D4F9AB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5" name="CuadroTexto 4">
            <a:extLst>
              <a:ext uri="{FF2B5EF4-FFF2-40B4-BE49-F238E27FC236}">
                <a16:creationId xmlns:a16="http://schemas.microsoft.com/office/drawing/2014/main" id="{6F80D57A-2A94-48EB-9429-8EEBAFC75193}"/>
              </a:ext>
            </a:extLst>
          </p:cNvPr>
          <p:cNvSpPr txBox="1"/>
          <p:nvPr/>
        </p:nvSpPr>
        <p:spPr>
          <a:xfrm>
            <a:off x="786545" y="1210065"/>
            <a:ext cx="10369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b="1" dirty="0">
                <a:latin typeface="Century Gothic" panose="020B0502020202020204" pitchFamily="34" charset="0"/>
              </a:rPr>
              <a:t>Secretaría de Gestión Pública (SGP-PCM)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5C1666DC-495A-4D79-9DA9-95831CCD9895}"/>
              </a:ext>
            </a:extLst>
          </p:cNvPr>
          <p:cNvSpPr txBox="1"/>
          <p:nvPr/>
        </p:nvSpPr>
        <p:spPr>
          <a:xfrm>
            <a:off x="873761" y="2373494"/>
            <a:ext cx="1036913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2000" dirty="0"/>
              <a:t>La Presidencia del Consejo de Ministros (PCM) es el ente rector del proceso de mejora de calidad regulatoria en el Perú. 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2B5E112-D7FA-460C-9866-A23187D46E9A}"/>
              </a:ext>
            </a:extLst>
          </p:cNvPr>
          <p:cNvSpPr txBox="1"/>
          <p:nvPr/>
        </p:nvSpPr>
        <p:spPr>
          <a:xfrm>
            <a:off x="873761" y="3250987"/>
            <a:ext cx="10369136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2000" dirty="0"/>
              <a:t>A través de la </a:t>
            </a:r>
            <a:r>
              <a:rPr lang="es-ES" sz="2000" b="1" dirty="0"/>
              <a:t>Secretaría de Gestión Pública (SGP)</a:t>
            </a:r>
            <a:r>
              <a:rPr lang="es-ES" sz="2000" dirty="0"/>
              <a:t> despliega diversos proyectos y procesos para la implementación de mejores prácticas regulatorias en todo el Estado.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16CB0B6-CCF7-4CD8-A16F-5905EB6DFD49}"/>
              </a:ext>
            </a:extLst>
          </p:cNvPr>
          <p:cNvSpPr txBox="1"/>
          <p:nvPr/>
        </p:nvSpPr>
        <p:spPr>
          <a:xfrm>
            <a:off x="873761" y="4128481"/>
            <a:ext cx="10369136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PE" sz="2000" dirty="0"/>
              <a:t>La </a:t>
            </a:r>
            <a:r>
              <a:rPr lang="es-PE" sz="2000" b="1" dirty="0"/>
              <a:t>Subsecretaría de Simplificación y Análisis Regulatorio (</a:t>
            </a:r>
            <a:r>
              <a:rPr lang="es-PE" sz="2000" b="1" dirty="0">
                <a:solidFill>
                  <a:schemeClr val="tx1"/>
                </a:solidFill>
              </a:rPr>
              <a:t>SSSAR-SGP)</a:t>
            </a:r>
            <a:r>
              <a:rPr lang="es-PE" sz="2000" dirty="0">
                <a:solidFill>
                  <a:schemeClr val="tx1"/>
                </a:solidFill>
              </a:rPr>
              <a:t> es la responsable del </a:t>
            </a:r>
            <a:r>
              <a:rPr lang="es-ES" sz="2000" dirty="0"/>
              <a:t>diseño, implementación y evaluación de las políticas, normas, instrumentos y estrategias en materias de simplificación administrativa y calidad regulatoria.</a:t>
            </a:r>
            <a:endParaRPr lang="es-PE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8525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D7707872-7B34-0B08-B6C7-FBF69A489F81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B44302D-90EE-2841-A623-C3DDA2DF2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CC0BB24-B843-CC62-F00E-E95D4F9AB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7" name="CuadroTexto 6">
            <a:extLst>
              <a:ext uri="{FF2B5EF4-FFF2-40B4-BE49-F238E27FC236}">
                <a16:creationId xmlns:a16="http://schemas.microsoft.com/office/drawing/2014/main" id="{32B5E112-D7FA-460C-9866-A23187D46E9A}"/>
              </a:ext>
            </a:extLst>
          </p:cNvPr>
          <p:cNvSpPr txBox="1"/>
          <p:nvPr/>
        </p:nvSpPr>
        <p:spPr>
          <a:xfrm>
            <a:off x="904241" y="2739830"/>
            <a:ext cx="10454639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2000" dirty="0"/>
              <a:t>Puesta a disposición de las entidades diversos </a:t>
            </a:r>
            <a:r>
              <a:rPr lang="es-ES" sz="2000" b="1" u="sng" dirty="0"/>
              <a:t>INSTRUMENTOS METODOLÓGICOS</a:t>
            </a:r>
            <a:r>
              <a:rPr lang="es-ES" sz="2000" b="1" dirty="0"/>
              <a:t> </a:t>
            </a:r>
            <a:r>
              <a:rPr lang="es-ES" sz="2000" dirty="0"/>
              <a:t>(Reglamento, Plan de Implementación, Manual del Evaluador, entre otros) </a:t>
            </a:r>
            <a:r>
              <a:rPr lang="es-ES" sz="2000" b="1" u="sng" dirty="0"/>
              <a:t>Y TECNOLÓGICOS</a:t>
            </a:r>
            <a:r>
              <a:rPr lang="es-ES" sz="2000" b="1" dirty="0"/>
              <a:t> </a:t>
            </a:r>
            <a:r>
              <a:rPr lang="es-ES" sz="2000" dirty="0"/>
              <a:t>(Plataforma de Mejora Regulatoria - PMR) para la implementación del Análisis de Impacto Regulatorio Ex Ante (AIR Ex Ante)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16CB0B6-CCF7-4CD8-A16F-5905EB6DFD49}"/>
              </a:ext>
            </a:extLst>
          </p:cNvPr>
          <p:cNvSpPr txBox="1"/>
          <p:nvPr/>
        </p:nvSpPr>
        <p:spPr>
          <a:xfrm>
            <a:off x="904241" y="4299170"/>
            <a:ext cx="10454639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2000" dirty="0"/>
              <a:t>Desarrollo de </a:t>
            </a:r>
            <a:r>
              <a:rPr lang="es-ES" sz="2000" b="1" u="sng" dirty="0"/>
              <a:t>PROGRAMAS DE FORMACIÓN</a:t>
            </a:r>
            <a:r>
              <a:rPr lang="es-ES" sz="2000" dirty="0"/>
              <a:t> dirigidos a los funcionarios, oficiales de mejora de calidad regulatoria y equipos técnicos de las 55 entidades que implementan el AIR Ex Ante.</a:t>
            </a:r>
            <a:endParaRPr lang="es-PE" sz="2000" dirty="0">
              <a:solidFill>
                <a:schemeClr val="tx1"/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F3F6925A-B533-4132-8B02-A7DAC07AEDCE}"/>
              </a:ext>
            </a:extLst>
          </p:cNvPr>
          <p:cNvSpPr txBox="1"/>
          <p:nvPr/>
        </p:nvSpPr>
        <p:spPr>
          <a:xfrm>
            <a:off x="904241" y="5244455"/>
            <a:ext cx="10459720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2000" dirty="0"/>
              <a:t>Designación de </a:t>
            </a:r>
            <a:r>
              <a:rPr lang="es-ES" sz="2000" b="1" u="sng" dirty="0"/>
              <a:t>SECTORISTAS</a:t>
            </a:r>
            <a:r>
              <a:rPr lang="es-ES" sz="2000" u="sng" dirty="0"/>
              <a:t> especialistas</a:t>
            </a:r>
            <a:r>
              <a:rPr lang="es-ES" sz="2000" dirty="0"/>
              <a:t> para brindar asistencia técnica permanente a las 55 entidades que implementan el AIR Ex Ante.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AE7338F-03B6-409F-BD9B-7E3C3801BECD}"/>
              </a:ext>
            </a:extLst>
          </p:cNvPr>
          <p:cNvSpPr txBox="1"/>
          <p:nvPr/>
        </p:nvSpPr>
        <p:spPr>
          <a:xfrm>
            <a:off x="786545" y="1128785"/>
            <a:ext cx="10369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b="1" dirty="0">
                <a:latin typeface="Century Gothic" panose="020B0502020202020204" pitchFamily="34" charset="0"/>
              </a:rPr>
              <a:t>Secretaría de Gestión Pública (SGP-PCM)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7A65F0C0-6F6A-4F65-ACA2-16315D222E2A}"/>
              </a:ext>
            </a:extLst>
          </p:cNvPr>
          <p:cNvSpPr txBox="1"/>
          <p:nvPr/>
        </p:nvSpPr>
        <p:spPr>
          <a:xfrm>
            <a:off x="904241" y="2042264"/>
            <a:ext cx="4409439" cy="46166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PE" sz="2400" b="1" dirty="0">
                <a:solidFill>
                  <a:schemeClr val="bg1"/>
                </a:solidFill>
              </a:rPr>
              <a:t>Buenas prácticas regulatorias (1):</a:t>
            </a:r>
          </a:p>
        </p:txBody>
      </p:sp>
    </p:spTree>
    <p:extLst>
      <p:ext uri="{BB962C8B-B14F-4D97-AF65-F5344CB8AC3E}">
        <p14:creationId xmlns:p14="http://schemas.microsoft.com/office/powerpoint/2010/main" val="2617745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D7707872-7B34-0B08-B6C7-FBF69A489F81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B44302D-90EE-2841-A623-C3DDA2DF2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CC0BB24-B843-CC62-F00E-E95D4F9AB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7" name="CuadroTexto 6">
            <a:extLst>
              <a:ext uri="{FF2B5EF4-FFF2-40B4-BE49-F238E27FC236}">
                <a16:creationId xmlns:a16="http://schemas.microsoft.com/office/drawing/2014/main" id="{32B5E112-D7FA-460C-9866-A23187D46E9A}"/>
              </a:ext>
            </a:extLst>
          </p:cNvPr>
          <p:cNvSpPr txBox="1"/>
          <p:nvPr/>
        </p:nvSpPr>
        <p:spPr>
          <a:xfrm>
            <a:off x="904241" y="2666596"/>
            <a:ext cx="10454639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PE" sz="2000" dirty="0"/>
              <a:t>Designación de un </a:t>
            </a:r>
            <a:r>
              <a:rPr lang="es-PE" sz="2000" b="1" u="sng" dirty="0"/>
              <a:t>EQUIPO DE ASISTENCIA TÉCNICA</a:t>
            </a:r>
            <a:r>
              <a:rPr lang="es-PE" sz="2000" dirty="0"/>
              <a:t> multidisciplinario a cargo de la planificación, ejecución y seguimiento de estrategias de orientación y </a:t>
            </a:r>
            <a:r>
              <a:rPr lang="es-PE" sz="2000" dirty="0">
                <a:solidFill>
                  <a:schemeClr val="tx1"/>
                </a:solidFill>
              </a:rPr>
              <a:t>acompañamiento a las entidades en la elaboración de la Agenda Temprana, Expedientes AIR, Consulta Pública (temprana y regulatoria), entre otros</a:t>
            </a:r>
            <a:r>
              <a:rPr lang="es-ES" sz="2000" dirty="0"/>
              <a:t>.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316CB0B6-CCF7-4CD8-A16F-5905EB6DFD49}"/>
              </a:ext>
            </a:extLst>
          </p:cNvPr>
          <p:cNvSpPr txBox="1"/>
          <p:nvPr/>
        </p:nvSpPr>
        <p:spPr>
          <a:xfrm>
            <a:off x="904241" y="4215776"/>
            <a:ext cx="10454639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s-ES" sz="2000" dirty="0"/>
              <a:t>Las entidades pueden solicitar asistencia técnica para la elaboración del expediente AIR Ex Ante de cualquiera de los problemas públicos identificados en sus agendas tempranas, a través del correo: </a:t>
            </a:r>
            <a:r>
              <a:rPr lang="es-ES" sz="2000" dirty="0">
                <a:hlinkClick r:id="rId4"/>
              </a:rPr>
              <a:t>stcalidadregulatoria@pcm.gob.pe</a:t>
            </a:r>
            <a:endParaRPr lang="es-ES" sz="2000" dirty="0"/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9AE7338F-03B6-409F-BD9B-7E3C3801BECD}"/>
              </a:ext>
            </a:extLst>
          </p:cNvPr>
          <p:cNvSpPr txBox="1"/>
          <p:nvPr/>
        </p:nvSpPr>
        <p:spPr>
          <a:xfrm>
            <a:off x="786545" y="1128785"/>
            <a:ext cx="103691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3200" b="1" dirty="0">
                <a:latin typeface="Century Gothic" panose="020B0502020202020204" pitchFamily="34" charset="0"/>
              </a:rPr>
              <a:t>Secretaría de Gestión Pública (SGP-PCM)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7A65F0C0-6F6A-4F65-ACA2-16315D222E2A}"/>
              </a:ext>
            </a:extLst>
          </p:cNvPr>
          <p:cNvSpPr txBox="1"/>
          <p:nvPr/>
        </p:nvSpPr>
        <p:spPr>
          <a:xfrm>
            <a:off x="904241" y="2042264"/>
            <a:ext cx="4439919" cy="46166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es-PE" sz="2400" b="1" dirty="0">
                <a:solidFill>
                  <a:schemeClr val="bg1"/>
                </a:solidFill>
              </a:rPr>
              <a:t>Buenas prácticas regulatorias (2):</a:t>
            </a:r>
          </a:p>
        </p:txBody>
      </p:sp>
    </p:spTree>
    <p:extLst>
      <p:ext uri="{BB962C8B-B14F-4D97-AF65-F5344CB8AC3E}">
        <p14:creationId xmlns:p14="http://schemas.microsoft.com/office/powerpoint/2010/main" val="1370248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17846" y="3683237"/>
            <a:ext cx="11474154" cy="171538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0"/>
          <p:cNvSpPr txBox="1">
            <a:spLocks/>
          </p:cNvSpPr>
          <p:nvPr/>
        </p:nvSpPr>
        <p:spPr>
          <a:xfrm>
            <a:off x="717846" y="4012251"/>
            <a:ext cx="10408778" cy="105735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55600" algn="ctr">
              <a:tabLst>
                <a:tab pos="355600" algn="l"/>
              </a:tabLst>
            </a:pPr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pendiente</a:t>
            </a:r>
            <a:endParaRPr lang="es-PE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B3F04E68-5366-4F11-AB46-763AE575C89A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E3FB593-E62A-6FC5-6E53-52B4485AC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2E0A41A-4A20-C21A-CF27-580E3A955D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553578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D7707872-7B34-0B08-B6C7-FBF69A489F81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B44302D-90EE-2841-A623-C3DDA2DF2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CC0BB24-B843-CC62-F00E-E95D4F9AB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5" name="Título 1">
            <a:extLst>
              <a:ext uri="{FF2B5EF4-FFF2-40B4-BE49-F238E27FC236}">
                <a16:creationId xmlns:a16="http://schemas.microsoft.com/office/drawing/2014/main" id="{0699E225-C8E9-486A-9282-D651BAB5D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04325"/>
            <a:ext cx="10515600" cy="584775"/>
          </a:xfr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PE" sz="3200" b="1" dirty="0">
                <a:latin typeface="Century Gothic" panose="020B0502020202020204" pitchFamily="34" charset="0"/>
                <a:cs typeface="Arial" panose="020B0604020202020204" pitchFamily="34" charset="0"/>
              </a:rPr>
              <a:t>Evaluación de Normas Técnicas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E382496-29D1-40DA-8B1A-18422EC139C5}"/>
              </a:ext>
            </a:extLst>
          </p:cNvPr>
          <p:cNvSpPr txBox="1"/>
          <p:nvPr/>
        </p:nvSpPr>
        <p:spPr>
          <a:xfrm>
            <a:off x="980440" y="2865546"/>
            <a:ext cx="105156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Las normas técnicas juegan un rol importante en el intercambio comercial y brindan información al consumidor sobre la naturaleza y calidad del producto al ser adquirido.</a:t>
            </a:r>
            <a:endParaRPr kumimoji="0" lang="es-PE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903E7DE8-A69A-418A-A25D-F69C542E4040}"/>
              </a:ext>
            </a:extLst>
          </p:cNvPr>
          <p:cNvSpPr txBox="1"/>
          <p:nvPr/>
        </p:nvSpPr>
        <p:spPr>
          <a:xfrm>
            <a:off x="980440" y="1800750"/>
            <a:ext cx="105156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s-ES" dirty="0">
                <a:solidFill>
                  <a:schemeClr val="tx1"/>
                </a:solidFill>
              </a:rPr>
              <a:t>En los países de la Organización para la Cooperación y el Desarrollo Económicos (OCDE), las normas técnicas son sometidas a las buenas prácticas regulatorias en el marco del sistema de evaluación del instrumento de mejora de la calidad regulatoria: Análisis de Impacto Regulatorio</a:t>
            </a:r>
            <a:r>
              <a:rPr kumimoji="0" lang="es-PE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+mn-ea"/>
                <a:cs typeface="+mn-cs"/>
              </a:rPr>
              <a:t>.</a:t>
            </a:r>
            <a:endParaRPr kumimoji="0" lang="es-PE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184E9F34-18F9-4FA8-817A-5A4BAF1964A3}"/>
              </a:ext>
            </a:extLst>
          </p:cNvPr>
          <p:cNvSpPr txBox="1"/>
          <p:nvPr/>
        </p:nvSpPr>
        <p:spPr>
          <a:xfrm>
            <a:off x="980440" y="4441140"/>
            <a:ext cx="10515600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Perú</a:t>
            </a:r>
            <a:r>
              <a:rPr kumimoji="0" lang="es-ES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: pendiente realizar, en estrecha coordinación con el Ministerio de Economía y Finanzas (MEF), un procedimiento exhaustivo del análisis y evaluación de los reglamentos técnicos</a:t>
            </a:r>
            <a:r>
              <a:rPr lang="es-ES" dirty="0">
                <a:solidFill>
                  <a:schemeClr val="tx1"/>
                </a:solidFill>
              </a:rPr>
              <a:t>, </a:t>
            </a:r>
            <a:r>
              <a:rPr kumimoji="0" lang="es-ES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bajo cumplimiento de los estándares de la OCDE y que no contradicen el Acuerdo </a:t>
            </a:r>
            <a:r>
              <a:rPr lang="es-ES" dirty="0">
                <a:solidFill>
                  <a:schemeClr val="tx1"/>
                </a:solidFill>
              </a:rPr>
              <a:t>sobre Obstáculos Técnicos al Comercio </a:t>
            </a:r>
            <a:r>
              <a:rPr kumimoji="0" lang="es-ES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(OTC).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4FEFA2DA-0580-45E8-B267-A9563800F8A7}"/>
              </a:ext>
            </a:extLst>
          </p:cNvPr>
          <p:cNvSpPr txBox="1"/>
          <p:nvPr/>
        </p:nvSpPr>
        <p:spPr>
          <a:xfrm>
            <a:off x="980440" y="3653343"/>
            <a:ext cx="10515600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Su elaboración y aprobación se lleva a cabo al interior de organismos de normalización, sobre la base de un régimen legal que opera tanto a nivel internacional, regional y nacional</a:t>
            </a:r>
            <a:r>
              <a:rPr kumimoji="0" lang="es-PE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.</a:t>
            </a:r>
            <a:endParaRPr kumimoji="0" lang="es-PE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82782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D7707872-7B34-0B08-B6C7-FBF69A489F81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B44302D-90EE-2841-A623-C3DDA2DF2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CC0BB24-B843-CC62-F00E-E95D4F9AB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6" name="Título 1">
            <a:extLst>
              <a:ext uri="{FF2B5EF4-FFF2-40B4-BE49-F238E27FC236}">
                <a16:creationId xmlns:a16="http://schemas.microsoft.com/office/drawing/2014/main" id="{8005B939-6AB5-4030-824C-C2609E7AAA26}"/>
              </a:ext>
            </a:extLst>
          </p:cNvPr>
          <p:cNvSpPr txBox="1">
            <a:spLocks/>
          </p:cNvSpPr>
          <p:nvPr/>
        </p:nvSpPr>
        <p:spPr>
          <a:xfrm>
            <a:off x="810320" y="1302509"/>
            <a:ext cx="11000679" cy="6197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rgbClr val="011643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r>
              <a:rPr lang="es-ES" sz="3200" dirty="0">
                <a:solidFill>
                  <a:schemeClr val="tx1"/>
                </a:solidFill>
              </a:rPr>
              <a:t>Agenda pendiente de buenas prácticas regulatorias</a:t>
            </a:r>
            <a:endParaRPr lang="es-PE" sz="3200" dirty="0">
              <a:solidFill>
                <a:schemeClr val="tx1"/>
              </a:solidFill>
            </a:endParaRP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C4DE6FCC-32CF-43C2-8365-F5A383E95A55}"/>
              </a:ext>
            </a:extLst>
          </p:cNvPr>
          <p:cNvSpPr txBox="1"/>
          <p:nvPr/>
        </p:nvSpPr>
        <p:spPr>
          <a:xfrm>
            <a:off x="883920" y="2330430"/>
            <a:ext cx="10467279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sz="2000" dirty="0">
                <a:solidFill>
                  <a:schemeClr val="tx1"/>
                </a:solidFill>
              </a:rPr>
              <a:t>Adaptar y desarrollar instrumentos de calidad regulatoria para gobiernos regionales y locales.</a:t>
            </a: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EAE8C9D5-118A-4F46-9019-A26E3A3BD888}"/>
              </a:ext>
            </a:extLst>
          </p:cNvPr>
          <p:cNvSpPr txBox="1"/>
          <p:nvPr/>
        </p:nvSpPr>
        <p:spPr>
          <a:xfrm>
            <a:off x="883920" y="2938680"/>
            <a:ext cx="10467279" cy="40011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sz="2000" dirty="0">
                <a:solidFill>
                  <a:schemeClr val="tx1"/>
                </a:solidFill>
              </a:rPr>
              <a:t>Aprobar lineamientos del AIR Ex Post y nuevo ciclo de derogaciones. 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8F969722-81AA-4D50-9D7E-79AB5BB63AB8}"/>
              </a:ext>
            </a:extLst>
          </p:cNvPr>
          <p:cNvSpPr txBox="1"/>
          <p:nvPr/>
        </p:nvSpPr>
        <p:spPr>
          <a:xfrm>
            <a:off x="883920" y="3546930"/>
            <a:ext cx="10467279" cy="70788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sz="2000" dirty="0"/>
              <a:t>Continuar con el fortalecimiento de capacidades de funcionarios y servidores civiles en los tres niveles de gobierno.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A42365D5-B2F4-471F-AB4D-D7C5F82937FA}"/>
              </a:ext>
            </a:extLst>
          </p:cNvPr>
          <p:cNvSpPr txBox="1"/>
          <p:nvPr/>
        </p:nvSpPr>
        <p:spPr>
          <a:xfrm>
            <a:off x="883920" y="4462956"/>
            <a:ext cx="10467279" cy="101566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v"/>
            </a:pPr>
            <a:r>
              <a:rPr lang="es-ES" sz="2000" dirty="0">
                <a:solidFill>
                  <a:schemeClr val="tx1"/>
                </a:solidFill>
              </a:rPr>
              <a:t>Producción y sistematización de información estadística, en cooperación con el Instituto Nacional de Estadística e Informática (INEI), para contribuir a la generación de evidencia y fortalecer el sistema de mejora de la calidad regulatoria en el Perú.</a:t>
            </a:r>
            <a:endParaRPr lang="es-PE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82487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2"/>
          <a:srcRect l="32098" t="17945" r="49679" b="75858"/>
          <a:stretch/>
        </p:blipFill>
        <p:spPr>
          <a:xfrm>
            <a:off x="4100511" y="1697254"/>
            <a:ext cx="3990975" cy="763516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8CE9B375-7BBB-F195-5942-410E6F8BA8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4529" y="3030464"/>
            <a:ext cx="2422937" cy="1270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03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17846" y="3683237"/>
            <a:ext cx="11474154" cy="171538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0"/>
          <p:cNvSpPr txBox="1">
            <a:spLocks/>
          </p:cNvSpPr>
          <p:nvPr/>
        </p:nvSpPr>
        <p:spPr>
          <a:xfrm>
            <a:off x="717846" y="4012251"/>
            <a:ext cx="10408778" cy="105735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55600"/>
            <a:r>
              <a:rPr lang="es-E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Buenas Prácticas Regulatorias</a:t>
            </a:r>
            <a:endParaRPr lang="es-PE" sz="4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B3F04E68-5366-4F11-AB46-763AE575C89A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E3FB593-E62A-6FC5-6E53-52B4485AC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2E0A41A-4A20-C21A-CF27-580E3A955D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62265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upo 8">
            <a:extLst>
              <a:ext uri="{FF2B5EF4-FFF2-40B4-BE49-F238E27FC236}">
                <a16:creationId xmlns:a16="http://schemas.microsoft.com/office/drawing/2014/main" id="{B3F04E68-5366-4F11-AB46-763AE575C89A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E3FB593-E62A-6FC5-6E53-52B4485AC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2E0A41A-4A20-C21A-CF27-580E3A955D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6" name="CuadroTexto 5">
            <a:extLst>
              <a:ext uri="{FF2B5EF4-FFF2-40B4-BE49-F238E27FC236}">
                <a16:creationId xmlns:a16="http://schemas.microsoft.com/office/drawing/2014/main" id="{0F52FA5D-A346-49FF-9B32-322F7D4A8D19}"/>
              </a:ext>
            </a:extLst>
          </p:cNvPr>
          <p:cNvSpPr txBox="1"/>
          <p:nvPr/>
        </p:nvSpPr>
        <p:spPr>
          <a:xfrm>
            <a:off x="786544" y="1044321"/>
            <a:ext cx="107520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kumimoji="0" lang="es-E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entury Gothic" panose="020B0502020202020204" pitchFamily="34" charset="0"/>
                <a:ea typeface="+mn-ea"/>
                <a:cs typeface="+mn-cs"/>
              </a:rPr>
              <a:t>¿Qué son las buenas prácticas regulatorias?</a:t>
            </a:r>
            <a:endParaRPr kumimoji="0" lang="es-PE" sz="32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entury Gothic" panose="020B0502020202020204" pitchFamily="34" charset="0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0FBF2423-EF16-46EC-9A7A-075603E73D9D}"/>
              </a:ext>
            </a:extLst>
          </p:cNvPr>
          <p:cNvSpPr txBox="1"/>
          <p:nvPr/>
        </p:nvSpPr>
        <p:spPr>
          <a:xfrm>
            <a:off x="925691" y="2413337"/>
            <a:ext cx="4396409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just"/>
            <a:r>
              <a:rPr lang="es-ES" sz="2000" dirty="0"/>
              <a:t>Son procesos internacionalmente reconocidos para mejorar la calidad de las regulaciones.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F22DF0D-9EF5-4462-9652-6EEADB765AC2}"/>
              </a:ext>
            </a:extLst>
          </p:cNvPr>
          <p:cNvSpPr txBox="1"/>
          <p:nvPr/>
        </p:nvSpPr>
        <p:spPr>
          <a:xfrm>
            <a:off x="786544" y="4161825"/>
            <a:ext cx="4674704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ES" sz="2000" dirty="0"/>
              <a:t>Con el fin de garantizar que las </a:t>
            </a:r>
            <a:r>
              <a:rPr lang="es-ES" sz="2000" b="1" dirty="0"/>
              <a:t>regulaciones cumplan lo que se proponen </a:t>
            </a:r>
            <a:r>
              <a:rPr lang="es-ES" sz="2000" dirty="0"/>
              <a:t>en el cumplimiento de los objetivos de políticas públicas para la </a:t>
            </a:r>
            <a:r>
              <a:rPr lang="es-ES" sz="2000" b="1" dirty="0"/>
              <a:t>mejora del bienestar </a:t>
            </a:r>
            <a:r>
              <a:rPr lang="es-ES" sz="2000" dirty="0"/>
              <a:t>de los ciudadanos. 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E42FA8CD-15AA-4F5F-935C-E094AE322F13}"/>
              </a:ext>
            </a:extLst>
          </p:cNvPr>
          <p:cNvSpPr txBox="1"/>
          <p:nvPr/>
        </p:nvSpPr>
        <p:spPr>
          <a:xfrm>
            <a:off x="7635237" y="3197575"/>
            <a:ext cx="3348134" cy="286232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numCol="1" rtlCol="0">
            <a:spAutoFit/>
          </a:bodyPr>
          <a:lstStyle/>
          <a:p>
            <a:pPr marL="630238" indent="-366713">
              <a:buAutoNum type="arabicPeriod"/>
            </a:pPr>
            <a:r>
              <a:rPr lang="es-ES" dirty="0">
                <a:solidFill>
                  <a:schemeClr val="tx1"/>
                </a:solidFill>
              </a:rPr>
              <a:t>Necesidad</a:t>
            </a:r>
          </a:p>
          <a:p>
            <a:pPr marL="630238" indent="-366713">
              <a:buAutoNum type="arabicPeriod"/>
            </a:pPr>
            <a:r>
              <a:rPr lang="es-ES" dirty="0">
                <a:solidFill>
                  <a:schemeClr val="tx1"/>
                </a:solidFill>
              </a:rPr>
              <a:t>Legalidad</a:t>
            </a:r>
          </a:p>
          <a:p>
            <a:pPr marL="630238" indent="-366713">
              <a:buAutoNum type="arabicPeriod"/>
            </a:pPr>
            <a:r>
              <a:rPr lang="es-ES" dirty="0">
                <a:solidFill>
                  <a:schemeClr val="tx1"/>
                </a:solidFill>
              </a:rPr>
              <a:t>Efectividad</a:t>
            </a:r>
          </a:p>
          <a:p>
            <a:pPr marL="630238" indent="-366713">
              <a:buAutoNum type="arabicPeriod"/>
            </a:pPr>
            <a:r>
              <a:rPr lang="es-ES" dirty="0">
                <a:solidFill>
                  <a:schemeClr val="tx1"/>
                </a:solidFill>
              </a:rPr>
              <a:t>Proporcionalidad</a:t>
            </a:r>
          </a:p>
          <a:p>
            <a:pPr marL="630238" indent="-366713">
              <a:buAutoNum type="arabicPeriod"/>
            </a:pPr>
            <a:r>
              <a:rPr lang="es-ES" dirty="0">
                <a:solidFill>
                  <a:schemeClr val="tx1"/>
                </a:solidFill>
              </a:rPr>
              <a:t>Consistencia y coherencia</a:t>
            </a:r>
          </a:p>
          <a:p>
            <a:pPr marL="630238" indent="-366713">
              <a:buAutoNum type="arabicPeriod"/>
            </a:pPr>
            <a:r>
              <a:rPr lang="es-ES" dirty="0">
                <a:solidFill>
                  <a:schemeClr val="tx1"/>
                </a:solidFill>
              </a:rPr>
              <a:t>Transparencia y participación</a:t>
            </a:r>
          </a:p>
          <a:p>
            <a:pPr marL="630238" indent="-366713">
              <a:buAutoNum type="arabicPeriod"/>
            </a:pPr>
            <a:r>
              <a:rPr lang="es-ES" dirty="0">
                <a:solidFill>
                  <a:schemeClr val="tx1"/>
                </a:solidFill>
              </a:rPr>
              <a:t>Integridad y neutralidad</a:t>
            </a:r>
          </a:p>
          <a:p>
            <a:pPr marL="630238" indent="-366713">
              <a:buAutoNum type="arabicPeriod"/>
            </a:pPr>
            <a:r>
              <a:rPr lang="es-ES" dirty="0">
                <a:solidFill>
                  <a:schemeClr val="tx1"/>
                </a:solidFill>
              </a:rPr>
              <a:t>Simplicidad</a:t>
            </a:r>
          </a:p>
          <a:p>
            <a:pPr marL="630238" indent="-366713">
              <a:buAutoNum type="arabicPeriod"/>
            </a:pPr>
            <a:r>
              <a:rPr lang="es-ES" dirty="0">
                <a:solidFill>
                  <a:schemeClr val="tx1"/>
                </a:solidFill>
              </a:rPr>
              <a:t>Rendición de cuentas</a:t>
            </a:r>
            <a:endParaRPr lang="es-ES" dirty="0"/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6C166076-4ACE-920D-E9D6-499F5E55BDD6}"/>
              </a:ext>
            </a:extLst>
          </p:cNvPr>
          <p:cNvSpPr txBox="1"/>
          <p:nvPr/>
        </p:nvSpPr>
        <p:spPr>
          <a:xfrm>
            <a:off x="6820534" y="2413337"/>
            <a:ext cx="3193448" cy="3693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de-DE" dirty="0">
                <a:solidFill>
                  <a:schemeClr val="tx1"/>
                </a:solidFill>
              </a:rPr>
              <a:t>Principios de BPR en el Perú</a:t>
            </a:r>
          </a:p>
        </p:txBody>
      </p:sp>
      <p:cxnSp>
        <p:nvCxnSpPr>
          <p:cNvPr id="5" name="Conector recto de flecha 4">
            <a:extLst>
              <a:ext uri="{FF2B5EF4-FFF2-40B4-BE49-F238E27FC236}">
                <a16:creationId xmlns:a16="http://schemas.microsoft.com/office/drawing/2014/main" id="{33640646-0B5F-9F9B-1A4E-36995ECA6D52}"/>
              </a:ext>
            </a:extLst>
          </p:cNvPr>
          <p:cNvCxnSpPr>
            <a:cxnSpLocks/>
            <a:stCxn id="12" idx="2"/>
            <a:endCxn id="13" idx="0"/>
          </p:cNvCxnSpPr>
          <p:nvPr/>
        </p:nvCxnSpPr>
        <p:spPr>
          <a:xfrm>
            <a:off x="3123896" y="3429000"/>
            <a:ext cx="0" cy="73282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ector: angular 17">
            <a:extLst>
              <a:ext uri="{FF2B5EF4-FFF2-40B4-BE49-F238E27FC236}">
                <a16:creationId xmlns:a16="http://schemas.microsoft.com/office/drawing/2014/main" id="{4DA21E82-375B-7675-7C9C-73152190ED53}"/>
              </a:ext>
            </a:extLst>
          </p:cNvPr>
          <p:cNvCxnSpPr>
            <a:stCxn id="3" idx="1"/>
            <a:endCxn id="14" idx="1"/>
          </p:cNvCxnSpPr>
          <p:nvPr/>
        </p:nvCxnSpPr>
        <p:spPr>
          <a:xfrm rot="10800000" flipH="1" flipV="1">
            <a:off x="6820533" y="2598002"/>
            <a:ext cx="814703" cy="2030733"/>
          </a:xfrm>
          <a:prstGeom prst="bentConnector3">
            <a:avLst>
              <a:gd name="adj1" fmla="val -28059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7397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17846" y="3683237"/>
            <a:ext cx="11474154" cy="171538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ítulo 10"/>
          <p:cNvSpPr txBox="1">
            <a:spLocks/>
          </p:cNvSpPr>
          <p:nvPr/>
        </p:nvSpPr>
        <p:spPr>
          <a:xfrm>
            <a:off x="717846" y="4012251"/>
            <a:ext cx="10408778" cy="105735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55600"/>
            <a:r>
              <a:rPr lang="es-E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Buenas Prácticas Regulatorias: </a:t>
            </a:r>
            <a:r>
              <a:rPr lang="es-E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Instrumentos en el Perú</a:t>
            </a:r>
            <a:endParaRPr lang="es-PE" sz="3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B3F04E68-5366-4F11-AB46-763AE575C89A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E3FB593-E62A-6FC5-6E53-52B4485AC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2E0A41A-4A20-C21A-CF27-580E3A955D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743022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D7707872-7B34-0B08-B6C7-FBF69A489F81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B44302D-90EE-2841-A623-C3DDA2DF2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CC0BB24-B843-CC62-F00E-E95D4F9AB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grpSp>
        <p:nvGrpSpPr>
          <p:cNvPr id="5" name="Google Shape;70;p2">
            <a:extLst>
              <a:ext uri="{FF2B5EF4-FFF2-40B4-BE49-F238E27FC236}">
                <a16:creationId xmlns:a16="http://schemas.microsoft.com/office/drawing/2014/main" id="{211D96B9-A4C6-40E3-BE30-D9233B90461C}"/>
              </a:ext>
            </a:extLst>
          </p:cNvPr>
          <p:cNvGrpSpPr/>
          <p:nvPr/>
        </p:nvGrpSpPr>
        <p:grpSpPr>
          <a:xfrm>
            <a:off x="71816" y="1507498"/>
            <a:ext cx="1651282" cy="1031677"/>
            <a:chOff x="1093943" y="3164947"/>
            <a:chExt cx="2791112" cy="1689258"/>
          </a:xfrm>
        </p:grpSpPr>
        <p:sp>
          <p:nvSpPr>
            <p:cNvPr id="6" name="Google Shape;71;p2">
              <a:extLst>
                <a:ext uri="{FF2B5EF4-FFF2-40B4-BE49-F238E27FC236}">
                  <a16:creationId xmlns:a16="http://schemas.microsoft.com/office/drawing/2014/main" id="{EDE9DF0E-1C64-4301-895C-EE93E45150DE}"/>
                </a:ext>
              </a:extLst>
            </p:cNvPr>
            <p:cNvSpPr/>
            <p:nvPr/>
          </p:nvSpPr>
          <p:spPr>
            <a:xfrm>
              <a:off x="1714629" y="3298100"/>
              <a:ext cx="1542857" cy="1519512"/>
            </a:xfrm>
            <a:custGeom>
              <a:avLst/>
              <a:gdLst/>
              <a:ahLst/>
              <a:cxnLst/>
              <a:rect l="l" t="t" r="r" b="b"/>
              <a:pathLst>
                <a:path w="10921" h="10921" extrusionOk="0">
                  <a:moveTo>
                    <a:pt x="5458" y="1"/>
                  </a:moveTo>
                  <a:cubicBezTo>
                    <a:pt x="2446" y="1"/>
                    <a:pt x="1" y="2446"/>
                    <a:pt x="1" y="5464"/>
                  </a:cubicBezTo>
                  <a:cubicBezTo>
                    <a:pt x="1" y="8475"/>
                    <a:pt x="2446" y="10921"/>
                    <a:pt x="5458" y="10921"/>
                  </a:cubicBezTo>
                  <a:cubicBezTo>
                    <a:pt x="8475" y="10921"/>
                    <a:pt x="10921" y="8475"/>
                    <a:pt x="10921" y="5464"/>
                  </a:cubicBezTo>
                  <a:cubicBezTo>
                    <a:pt x="10921" y="2446"/>
                    <a:pt x="8475" y="1"/>
                    <a:pt x="5458" y="1"/>
                  </a:cubicBezTo>
                  <a:close/>
                </a:path>
              </a:pathLst>
            </a:custGeom>
            <a:solidFill>
              <a:srgbClr val="12AA92"/>
            </a:solidFill>
            <a:ln w="9525" cap="flat" cmpd="sng">
              <a:solidFill>
                <a:srgbClr val="0116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2400"/>
                <a:buFont typeface="Calibri"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Century Gothic"/>
                <a:cs typeface="Century Gothic"/>
                <a:sym typeface="Century Gothic"/>
              </a:endParaRPr>
            </a:p>
          </p:txBody>
        </p:sp>
        <p:grpSp>
          <p:nvGrpSpPr>
            <p:cNvPr id="7" name="Google Shape;72;p2">
              <a:extLst>
                <a:ext uri="{FF2B5EF4-FFF2-40B4-BE49-F238E27FC236}">
                  <a16:creationId xmlns:a16="http://schemas.microsoft.com/office/drawing/2014/main" id="{A9E8CF2E-5A09-42AB-92CE-685A124CF1BC}"/>
                </a:ext>
              </a:extLst>
            </p:cNvPr>
            <p:cNvGrpSpPr/>
            <p:nvPr/>
          </p:nvGrpSpPr>
          <p:grpSpPr>
            <a:xfrm>
              <a:off x="1093943" y="3164947"/>
              <a:ext cx="2791112" cy="1689258"/>
              <a:chOff x="1093943" y="3164947"/>
              <a:chExt cx="2791112" cy="1689258"/>
            </a:xfrm>
          </p:grpSpPr>
          <p:sp>
            <p:nvSpPr>
              <p:cNvPr id="8" name="Google Shape;73;p2">
                <a:extLst>
                  <a:ext uri="{FF2B5EF4-FFF2-40B4-BE49-F238E27FC236}">
                    <a16:creationId xmlns:a16="http://schemas.microsoft.com/office/drawing/2014/main" id="{FEEEF02B-722F-4D3E-A363-E1F31CA73B40}"/>
                  </a:ext>
                </a:extLst>
              </p:cNvPr>
              <p:cNvSpPr/>
              <p:nvPr/>
            </p:nvSpPr>
            <p:spPr>
              <a:xfrm>
                <a:off x="1093943" y="4012697"/>
                <a:ext cx="93382" cy="9113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655" extrusionOk="0">
                    <a:moveTo>
                      <a:pt x="328" y="1"/>
                    </a:moveTo>
                    <a:cubicBezTo>
                      <a:pt x="147" y="1"/>
                      <a:pt x="1" y="147"/>
                      <a:pt x="1" y="328"/>
                    </a:cubicBezTo>
                    <a:cubicBezTo>
                      <a:pt x="1" y="509"/>
                      <a:pt x="147" y="655"/>
                      <a:pt x="328" y="655"/>
                    </a:cubicBezTo>
                    <a:cubicBezTo>
                      <a:pt x="509" y="655"/>
                      <a:pt x="660" y="509"/>
                      <a:pt x="660" y="328"/>
                    </a:cubicBezTo>
                    <a:cubicBezTo>
                      <a:pt x="660" y="147"/>
                      <a:pt x="509" y="1"/>
                      <a:pt x="328" y="1"/>
                    </a:cubicBezTo>
                    <a:close/>
                  </a:path>
                </a:pathLst>
              </a:custGeom>
              <a:solidFill>
                <a:srgbClr val="0202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2400"/>
                  <a:buFont typeface="Calibri"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9" name="Google Shape;74;p2">
                <a:extLst>
                  <a:ext uri="{FF2B5EF4-FFF2-40B4-BE49-F238E27FC236}">
                    <a16:creationId xmlns:a16="http://schemas.microsoft.com/office/drawing/2014/main" id="{ABEB4A0A-73D4-4301-BBA8-F81ED6019B7B}"/>
                  </a:ext>
                </a:extLst>
              </p:cNvPr>
              <p:cNvSpPr/>
              <p:nvPr/>
            </p:nvSpPr>
            <p:spPr>
              <a:xfrm>
                <a:off x="3792662" y="4012697"/>
                <a:ext cx="92393" cy="91135"/>
              </a:xfrm>
              <a:custGeom>
                <a:avLst/>
                <a:gdLst/>
                <a:ahLst/>
                <a:cxnLst/>
                <a:rect l="l" t="t" r="r" b="b"/>
                <a:pathLst>
                  <a:path w="654" h="655" extrusionOk="0">
                    <a:moveTo>
                      <a:pt x="327" y="1"/>
                    </a:moveTo>
                    <a:cubicBezTo>
                      <a:pt x="146" y="1"/>
                      <a:pt x="0" y="147"/>
                      <a:pt x="0" y="328"/>
                    </a:cubicBezTo>
                    <a:cubicBezTo>
                      <a:pt x="0" y="509"/>
                      <a:pt x="146" y="655"/>
                      <a:pt x="327" y="655"/>
                    </a:cubicBezTo>
                    <a:cubicBezTo>
                      <a:pt x="508" y="655"/>
                      <a:pt x="654" y="509"/>
                      <a:pt x="654" y="328"/>
                    </a:cubicBezTo>
                    <a:cubicBezTo>
                      <a:pt x="654" y="147"/>
                      <a:pt x="508" y="1"/>
                      <a:pt x="327" y="1"/>
                    </a:cubicBezTo>
                    <a:close/>
                  </a:path>
                </a:pathLst>
              </a:custGeom>
              <a:solidFill>
                <a:srgbClr val="0202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2400"/>
                  <a:buFont typeface="Calibri"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entury Gothic"/>
                  <a:ea typeface="Century Gothic"/>
                  <a:cs typeface="Century Gothic"/>
                  <a:sym typeface="Century Gothic"/>
                </a:endParaRPr>
              </a:p>
            </p:txBody>
          </p:sp>
          <p:grpSp>
            <p:nvGrpSpPr>
              <p:cNvPr id="10" name="Google Shape;75;p2">
                <a:extLst>
                  <a:ext uri="{FF2B5EF4-FFF2-40B4-BE49-F238E27FC236}">
                    <a16:creationId xmlns:a16="http://schemas.microsoft.com/office/drawing/2014/main" id="{720F5402-B81D-451D-A02A-6D423AD24F72}"/>
                  </a:ext>
                </a:extLst>
              </p:cNvPr>
              <p:cNvGrpSpPr/>
              <p:nvPr/>
            </p:nvGrpSpPr>
            <p:grpSpPr>
              <a:xfrm>
                <a:off x="1138584" y="3164947"/>
                <a:ext cx="2702013" cy="1689258"/>
                <a:chOff x="1138584" y="3164947"/>
                <a:chExt cx="2702013" cy="1689258"/>
              </a:xfrm>
            </p:grpSpPr>
            <p:sp>
              <p:nvSpPr>
                <p:cNvPr id="11" name="Google Shape;76;p2">
                  <a:extLst>
                    <a:ext uri="{FF2B5EF4-FFF2-40B4-BE49-F238E27FC236}">
                      <a16:creationId xmlns:a16="http://schemas.microsoft.com/office/drawing/2014/main" id="{5D3C80B3-21F7-45B1-8D2C-C4136BA9405F}"/>
                    </a:ext>
                  </a:extLst>
                </p:cNvPr>
                <p:cNvSpPr/>
                <p:nvPr/>
              </p:nvSpPr>
              <p:spPr>
                <a:xfrm>
                  <a:off x="1672028" y="3261647"/>
                  <a:ext cx="1617026" cy="15925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46" h="11446" extrusionOk="0">
                      <a:moveTo>
                        <a:pt x="5720" y="526"/>
                      </a:moveTo>
                      <a:cubicBezTo>
                        <a:pt x="8591" y="526"/>
                        <a:pt x="10920" y="2854"/>
                        <a:pt x="10920" y="5726"/>
                      </a:cubicBezTo>
                      <a:cubicBezTo>
                        <a:pt x="10920" y="8591"/>
                        <a:pt x="8591" y="10926"/>
                        <a:pt x="5720" y="10926"/>
                      </a:cubicBezTo>
                      <a:cubicBezTo>
                        <a:pt x="2854" y="10926"/>
                        <a:pt x="520" y="8591"/>
                        <a:pt x="520" y="5726"/>
                      </a:cubicBezTo>
                      <a:cubicBezTo>
                        <a:pt x="520" y="2854"/>
                        <a:pt x="2854" y="526"/>
                        <a:pt x="5720" y="526"/>
                      </a:cubicBezTo>
                      <a:close/>
                      <a:moveTo>
                        <a:pt x="5720" y="0"/>
                      </a:moveTo>
                      <a:cubicBezTo>
                        <a:pt x="2568" y="0"/>
                        <a:pt x="0" y="2568"/>
                        <a:pt x="0" y="5726"/>
                      </a:cubicBezTo>
                      <a:cubicBezTo>
                        <a:pt x="0" y="8877"/>
                        <a:pt x="2568" y="11445"/>
                        <a:pt x="5720" y="11445"/>
                      </a:cubicBezTo>
                      <a:cubicBezTo>
                        <a:pt x="8877" y="11445"/>
                        <a:pt x="11445" y="8877"/>
                        <a:pt x="11445" y="5726"/>
                      </a:cubicBezTo>
                      <a:cubicBezTo>
                        <a:pt x="11445" y="2568"/>
                        <a:pt x="8877" y="0"/>
                        <a:pt x="572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rgbClr val="01164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400"/>
                    <a:buFont typeface="Calibri"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/>
                    <a:ea typeface="Century Gothic"/>
                    <a:cs typeface="Century Gothic"/>
                    <a:sym typeface="Century Gothic"/>
                  </a:endParaRPr>
                </a:p>
              </p:txBody>
            </p:sp>
            <p:sp>
              <p:nvSpPr>
                <p:cNvPr id="12" name="Google Shape;77;p2">
                  <a:extLst>
                    <a:ext uri="{FF2B5EF4-FFF2-40B4-BE49-F238E27FC236}">
                      <a16:creationId xmlns:a16="http://schemas.microsoft.com/office/drawing/2014/main" id="{F98776A0-7A1A-489C-A839-4B621D9B9104}"/>
                    </a:ext>
                  </a:extLst>
                </p:cNvPr>
                <p:cNvSpPr/>
                <p:nvPr/>
              </p:nvSpPr>
              <p:spPr>
                <a:xfrm>
                  <a:off x="1138584" y="3164947"/>
                  <a:ext cx="2702013" cy="8991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26" h="6462" extrusionOk="0">
                      <a:moveTo>
                        <a:pt x="9496" y="1"/>
                      </a:moveTo>
                      <a:cubicBezTo>
                        <a:pt x="5971" y="1"/>
                        <a:pt x="3105" y="2855"/>
                        <a:pt x="3082" y="6374"/>
                      </a:cubicBezTo>
                      <a:lnTo>
                        <a:pt x="0" y="6374"/>
                      </a:lnTo>
                      <a:lnTo>
                        <a:pt x="0" y="6462"/>
                      </a:lnTo>
                      <a:lnTo>
                        <a:pt x="3163" y="6462"/>
                      </a:lnTo>
                      <a:lnTo>
                        <a:pt x="3163" y="6421"/>
                      </a:lnTo>
                      <a:cubicBezTo>
                        <a:pt x="3163" y="2925"/>
                        <a:pt x="6006" y="88"/>
                        <a:pt x="9496" y="88"/>
                      </a:cubicBezTo>
                      <a:cubicBezTo>
                        <a:pt x="12992" y="88"/>
                        <a:pt x="15828" y="2931"/>
                        <a:pt x="15828" y="6421"/>
                      </a:cubicBezTo>
                      <a:lnTo>
                        <a:pt x="15828" y="6462"/>
                      </a:lnTo>
                      <a:lnTo>
                        <a:pt x="19126" y="6462"/>
                      </a:lnTo>
                      <a:lnTo>
                        <a:pt x="19126" y="6374"/>
                      </a:lnTo>
                      <a:lnTo>
                        <a:pt x="15916" y="6374"/>
                      </a:lnTo>
                      <a:cubicBezTo>
                        <a:pt x="15892" y="2855"/>
                        <a:pt x="13021" y="1"/>
                        <a:pt x="9496" y="1"/>
                      </a:cubicBezTo>
                      <a:close/>
                    </a:path>
                  </a:pathLst>
                </a:custGeom>
                <a:solidFill>
                  <a:srgbClr val="02020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400"/>
                    <a:buFont typeface="Calibri"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entury Gothic"/>
                    <a:ea typeface="Century Gothic"/>
                    <a:cs typeface="Century Gothic"/>
                    <a:sym typeface="Century Gothic"/>
                  </a:endParaRPr>
                </a:p>
              </p:txBody>
            </p:sp>
            <p:sp>
              <p:nvSpPr>
                <p:cNvPr id="13" name="Google Shape;78;p2">
                  <a:extLst>
                    <a:ext uri="{FF2B5EF4-FFF2-40B4-BE49-F238E27FC236}">
                      <a16:creationId xmlns:a16="http://schemas.microsoft.com/office/drawing/2014/main" id="{CF2DA2E9-4133-4375-AADD-6D18AAE83688}"/>
                    </a:ext>
                  </a:extLst>
                </p:cNvPr>
                <p:cNvSpPr txBox="1"/>
                <p:nvPr/>
              </p:nvSpPr>
              <p:spPr>
                <a:xfrm>
                  <a:off x="1660680" y="3600400"/>
                  <a:ext cx="1617042" cy="7803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800"/>
                    <a:buFont typeface="Century Gothic"/>
                    <a:buNone/>
                    <a:tabLst/>
                    <a:defRPr/>
                  </a:pPr>
                  <a:r>
                    <a:rPr kumimoji="0" lang="es-PE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entury Gothic"/>
                      <a:ea typeface="Century Gothic"/>
                      <a:cs typeface="Century Gothic"/>
                      <a:sym typeface="Century Gothic"/>
                    </a:rPr>
                    <a:t>ACR</a:t>
                  </a:r>
                  <a:endParaRPr kumimoji="0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entury Gothic"/>
                    <a:ea typeface="Century Gothic"/>
                    <a:cs typeface="Century Gothic"/>
                    <a:sym typeface="Century Gothic"/>
                  </a:endParaRPr>
                </a:p>
              </p:txBody>
            </p:sp>
          </p:grpSp>
        </p:grpSp>
      </p:grpSp>
      <p:grpSp>
        <p:nvGrpSpPr>
          <p:cNvPr id="17" name="Google Shape;79;p2">
            <a:extLst>
              <a:ext uri="{FF2B5EF4-FFF2-40B4-BE49-F238E27FC236}">
                <a16:creationId xmlns:a16="http://schemas.microsoft.com/office/drawing/2014/main" id="{9E6D3ABD-69D9-44EC-AE3B-FEBF50EF8B9F}"/>
              </a:ext>
            </a:extLst>
          </p:cNvPr>
          <p:cNvGrpSpPr/>
          <p:nvPr/>
        </p:nvGrpSpPr>
        <p:grpSpPr>
          <a:xfrm>
            <a:off x="127063" y="5378939"/>
            <a:ext cx="1651282" cy="1031677"/>
            <a:chOff x="1093943" y="3164947"/>
            <a:chExt cx="2791112" cy="1689258"/>
          </a:xfrm>
        </p:grpSpPr>
        <p:sp>
          <p:nvSpPr>
            <p:cNvPr id="18" name="Google Shape;80;p2">
              <a:extLst>
                <a:ext uri="{FF2B5EF4-FFF2-40B4-BE49-F238E27FC236}">
                  <a16:creationId xmlns:a16="http://schemas.microsoft.com/office/drawing/2014/main" id="{09809076-50CF-4547-8FD1-97D8F50B3C04}"/>
                </a:ext>
              </a:extLst>
            </p:cNvPr>
            <p:cNvSpPr/>
            <p:nvPr/>
          </p:nvSpPr>
          <p:spPr>
            <a:xfrm>
              <a:off x="1714629" y="3298100"/>
              <a:ext cx="1542857" cy="1519512"/>
            </a:xfrm>
            <a:custGeom>
              <a:avLst/>
              <a:gdLst/>
              <a:ahLst/>
              <a:cxnLst/>
              <a:rect l="l" t="t" r="r" b="b"/>
              <a:pathLst>
                <a:path w="10921" h="10921" extrusionOk="0">
                  <a:moveTo>
                    <a:pt x="5458" y="1"/>
                  </a:moveTo>
                  <a:cubicBezTo>
                    <a:pt x="2446" y="1"/>
                    <a:pt x="1" y="2446"/>
                    <a:pt x="1" y="5464"/>
                  </a:cubicBezTo>
                  <a:cubicBezTo>
                    <a:pt x="1" y="8475"/>
                    <a:pt x="2446" y="10921"/>
                    <a:pt x="5458" y="10921"/>
                  </a:cubicBezTo>
                  <a:cubicBezTo>
                    <a:pt x="8475" y="10921"/>
                    <a:pt x="10921" y="8475"/>
                    <a:pt x="10921" y="5464"/>
                  </a:cubicBezTo>
                  <a:cubicBezTo>
                    <a:pt x="10921" y="2446"/>
                    <a:pt x="8475" y="1"/>
                    <a:pt x="5458" y="1"/>
                  </a:cubicBezTo>
                  <a:close/>
                </a:path>
              </a:pathLst>
            </a:custGeom>
            <a:solidFill>
              <a:srgbClr val="E2433C"/>
            </a:solidFill>
            <a:ln w="9525" cap="flat" cmpd="sng">
              <a:solidFill>
                <a:srgbClr val="0116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2400"/>
                <a:buFont typeface="Calibri"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endParaRPr>
            </a:p>
          </p:txBody>
        </p:sp>
        <p:grpSp>
          <p:nvGrpSpPr>
            <p:cNvPr id="19" name="Google Shape;81;p2">
              <a:extLst>
                <a:ext uri="{FF2B5EF4-FFF2-40B4-BE49-F238E27FC236}">
                  <a16:creationId xmlns:a16="http://schemas.microsoft.com/office/drawing/2014/main" id="{E6DDE72C-9312-4294-8814-6F24E37F28D6}"/>
                </a:ext>
              </a:extLst>
            </p:cNvPr>
            <p:cNvGrpSpPr/>
            <p:nvPr/>
          </p:nvGrpSpPr>
          <p:grpSpPr>
            <a:xfrm>
              <a:off x="1093943" y="3164947"/>
              <a:ext cx="2791112" cy="1689258"/>
              <a:chOff x="1093943" y="3164947"/>
              <a:chExt cx="2791112" cy="1689258"/>
            </a:xfrm>
          </p:grpSpPr>
          <p:sp>
            <p:nvSpPr>
              <p:cNvPr id="20" name="Google Shape;82;p2">
                <a:extLst>
                  <a:ext uri="{FF2B5EF4-FFF2-40B4-BE49-F238E27FC236}">
                    <a16:creationId xmlns:a16="http://schemas.microsoft.com/office/drawing/2014/main" id="{E65BC825-4AA5-4A87-A075-2F97916ED4A9}"/>
                  </a:ext>
                </a:extLst>
              </p:cNvPr>
              <p:cNvSpPr/>
              <p:nvPr/>
            </p:nvSpPr>
            <p:spPr>
              <a:xfrm>
                <a:off x="1093943" y="4012697"/>
                <a:ext cx="93382" cy="9113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655" extrusionOk="0">
                    <a:moveTo>
                      <a:pt x="328" y="1"/>
                    </a:moveTo>
                    <a:cubicBezTo>
                      <a:pt x="147" y="1"/>
                      <a:pt x="1" y="147"/>
                      <a:pt x="1" y="328"/>
                    </a:cubicBezTo>
                    <a:cubicBezTo>
                      <a:pt x="1" y="509"/>
                      <a:pt x="147" y="655"/>
                      <a:pt x="328" y="655"/>
                    </a:cubicBezTo>
                    <a:cubicBezTo>
                      <a:pt x="509" y="655"/>
                      <a:pt x="660" y="509"/>
                      <a:pt x="660" y="328"/>
                    </a:cubicBezTo>
                    <a:cubicBezTo>
                      <a:pt x="660" y="147"/>
                      <a:pt x="509" y="1"/>
                      <a:pt x="328" y="1"/>
                    </a:cubicBezTo>
                    <a:close/>
                  </a:path>
                </a:pathLst>
              </a:custGeom>
              <a:solidFill>
                <a:srgbClr val="0202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2400"/>
                  <a:buFont typeface="Calibri"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21" name="Google Shape;83;p2">
                <a:extLst>
                  <a:ext uri="{FF2B5EF4-FFF2-40B4-BE49-F238E27FC236}">
                    <a16:creationId xmlns:a16="http://schemas.microsoft.com/office/drawing/2014/main" id="{E17B4481-B96E-4453-83E5-5BCD4E0B839A}"/>
                  </a:ext>
                </a:extLst>
              </p:cNvPr>
              <p:cNvSpPr/>
              <p:nvPr/>
            </p:nvSpPr>
            <p:spPr>
              <a:xfrm>
                <a:off x="3792662" y="4012697"/>
                <a:ext cx="92393" cy="91135"/>
              </a:xfrm>
              <a:custGeom>
                <a:avLst/>
                <a:gdLst/>
                <a:ahLst/>
                <a:cxnLst/>
                <a:rect l="l" t="t" r="r" b="b"/>
                <a:pathLst>
                  <a:path w="654" h="655" extrusionOk="0">
                    <a:moveTo>
                      <a:pt x="327" y="1"/>
                    </a:moveTo>
                    <a:cubicBezTo>
                      <a:pt x="146" y="1"/>
                      <a:pt x="0" y="147"/>
                      <a:pt x="0" y="328"/>
                    </a:cubicBezTo>
                    <a:cubicBezTo>
                      <a:pt x="0" y="509"/>
                      <a:pt x="146" y="655"/>
                      <a:pt x="327" y="655"/>
                    </a:cubicBezTo>
                    <a:cubicBezTo>
                      <a:pt x="508" y="655"/>
                      <a:pt x="654" y="509"/>
                      <a:pt x="654" y="328"/>
                    </a:cubicBezTo>
                    <a:cubicBezTo>
                      <a:pt x="654" y="147"/>
                      <a:pt x="508" y="1"/>
                      <a:pt x="327" y="1"/>
                    </a:cubicBezTo>
                    <a:close/>
                  </a:path>
                </a:pathLst>
              </a:custGeom>
              <a:solidFill>
                <a:srgbClr val="0202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2400"/>
                  <a:buFont typeface="Calibri"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entury Gothic"/>
                  <a:cs typeface="Century Gothic"/>
                  <a:sym typeface="Century Gothic"/>
                </a:endParaRPr>
              </a:p>
            </p:txBody>
          </p:sp>
          <p:grpSp>
            <p:nvGrpSpPr>
              <p:cNvPr id="22" name="Google Shape;84;p2">
                <a:extLst>
                  <a:ext uri="{FF2B5EF4-FFF2-40B4-BE49-F238E27FC236}">
                    <a16:creationId xmlns:a16="http://schemas.microsoft.com/office/drawing/2014/main" id="{170C346E-3B56-4FDE-AA3F-A2AA0541F373}"/>
                  </a:ext>
                </a:extLst>
              </p:cNvPr>
              <p:cNvGrpSpPr/>
              <p:nvPr/>
            </p:nvGrpSpPr>
            <p:grpSpPr>
              <a:xfrm>
                <a:off x="1138584" y="3164947"/>
                <a:ext cx="2702013" cy="1689258"/>
                <a:chOff x="1138584" y="3164947"/>
                <a:chExt cx="2702013" cy="1689258"/>
              </a:xfrm>
            </p:grpSpPr>
            <p:sp>
              <p:nvSpPr>
                <p:cNvPr id="23" name="Google Shape;85;p2">
                  <a:extLst>
                    <a:ext uri="{FF2B5EF4-FFF2-40B4-BE49-F238E27FC236}">
                      <a16:creationId xmlns:a16="http://schemas.microsoft.com/office/drawing/2014/main" id="{F830FF2C-C467-4DA8-A024-3090B44ECC9D}"/>
                    </a:ext>
                  </a:extLst>
                </p:cNvPr>
                <p:cNvSpPr/>
                <p:nvPr/>
              </p:nvSpPr>
              <p:spPr>
                <a:xfrm>
                  <a:off x="1672028" y="3261647"/>
                  <a:ext cx="1617026" cy="15925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46" h="11446" extrusionOk="0">
                      <a:moveTo>
                        <a:pt x="5720" y="526"/>
                      </a:moveTo>
                      <a:cubicBezTo>
                        <a:pt x="8591" y="526"/>
                        <a:pt x="10920" y="2854"/>
                        <a:pt x="10920" y="5726"/>
                      </a:cubicBezTo>
                      <a:cubicBezTo>
                        <a:pt x="10920" y="8591"/>
                        <a:pt x="8591" y="10926"/>
                        <a:pt x="5720" y="10926"/>
                      </a:cubicBezTo>
                      <a:cubicBezTo>
                        <a:pt x="2854" y="10926"/>
                        <a:pt x="520" y="8591"/>
                        <a:pt x="520" y="5726"/>
                      </a:cubicBezTo>
                      <a:cubicBezTo>
                        <a:pt x="520" y="2854"/>
                        <a:pt x="2854" y="526"/>
                        <a:pt x="5720" y="526"/>
                      </a:cubicBezTo>
                      <a:close/>
                      <a:moveTo>
                        <a:pt x="5720" y="0"/>
                      </a:moveTo>
                      <a:cubicBezTo>
                        <a:pt x="2568" y="0"/>
                        <a:pt x="0" y="2568"/>
                        <a:pt x="0" y="5726"/>
                      </a:cubicBezTo>
                      <a:cubicBezTo>
                        <a:pt x="0" y="8877"/>
                        <a:pt x="2568" y="11445"/>
                        <a:pt x="5720" y="11445"/>
                      </a:cubicBezTo>
                      <a:cubicBezTo>
                        <a:pt x="8877" y="11445"/>
                        <a:pt x="11445" y="8877"/>
                        <a:pt x="11445" y="5726"/>
                      </a:cubicBezTo>
                      <a:cubicBezTo>
                        <a:pt x="11445" y="2568"/>
                        <a:pt x="8877" y="0"/>
                        <a:pt x="572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rgbClr val="01164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400"/>
                    <a:buFont typeface="Calibri"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Century Gothic"/>
                    <a:cs typeface="Century Gothic"/>
                    <a:sym typeface="Century Gothic"/>
                  </a:endParaRPr>
                </a:p>
              </p:txBody>
            </p:sp>
            <p:sp>
              <p:nvSpPr>
                <p:cNvPr id="24" name="Google Shape;86;p2">
                  <a:extLst>
                    <a:ext uri="{FF2B5EF4-FFF2-40B4-BE49-F238E27FC236}">
                      <a16:creationId xmlns:a16="http://schemas.microsoft.com/office/drawing/2014/main" id="{FC1B73FB-D0BF-4B74-B80C-D6D84262712E}"/>
                    </a:ext>
                  </a:extLst>
                </p:cNvPr>
                <p:cNvSpPr/>
                <p:nvPr/>
              </p:nvSpPr>
              <p:spPr>
                <a:xfrm>
                  <a:off x="1138584" y="3164947"/>
                  <a:ext cx="2702013" cy="8991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26" h="6462" extrusionOk="0">
                      <a:moveTo>
                        <a:pt x="9496" y="1"/>
                      </a:moveTo>
                      <a:cubicBezTo>
                        <a:pt x="5971" y="1"/>
                        <a:pt x="3105" y="2855"/>
                        <a:pt x="3082" y="6374"/>
                      </a:cubicBezTo>
                      <a:lnTo>
                        <a:pt x="0" y="6374"/>
                      </a:lnTo>
                      <a:lnTo>
                        <a:pt x="0" y="6462"/>
                      </a:lnTo>
                      <a:lnTo>
                        <a:pt x="3163" y="6462"/>
                      </a:lnTo>
                      <a:lnTo>
                        <a:pt x="3163" y="6421"/>
                      </a:lnTo>
                      <a:cubicBezTo>
                        <a:pt x="3163" y="2925"/>
                        <a:pt x="6006" y="88"/>
                        <a:pt x="9496" y="88"/>
                      </a:cubicBezTo>
                      <a:cubicBezTo>
                        <a:pt x="12992" y="88"/>
                        <a:pt x="15828" y="2931"/>
                        <a:pt x="15828" y="6421"/>
                      </a:cubicBezTo>
                      <a:lnTo>
                        <a:pt x="15828" y="6462"/>
                      </a:lnTo>
                      <a:lnTo>
                        <a:pt x="19126" y="6462"/>
                      </a:lnTo>
                      <a:lnTo>
                        <a:pt x="19126" y="6374"/>
                      </a:lnTo>
                      <a:lnTo>
                        <a:pt x="15916" y="6374"/>
                      </a:lnTo>
                      <a:cubicBezTo>
                        <a:pt x="15892" y="2855"/>
                        <a:pt x="13021" y="1"/>
                        <a:pt x="9496" y="1"/>
                      </a:cubicBezTo>
                      <a:close/>
                    </a:path>
                  </a:pathLst>
                </a:custGeom>
                <a:solidFill>
                  <a:srgbClr val="02020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400"/>
                    <a:buFont typeface="Calibri"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Century Gothic"/>
                    <a:cs typeface="Century Gothic"/>
                    <a:sym typeface="Century Gothic"/>
                  </a:endParaRPr>
                </a:p>
              </p:txBody>
            </p:sp>
            <p:sp>
              <p:nvSpPr>
                <p:cNvPr id="25" name="Google Shape;87;p2">
                  <a:extLst>
                    <a:ext uri="{FF2B5EF4-FFF2-40B4-BE49-F238E27FC236}">
                      <a16:creationId xmlns:a16="http://schemas.microsoft.com/office/drawing/2014/main" id="{3BE64A92-7860-449D-AE94-A24F1D8FB650}"/>
                    </a:ext>
                  </a:extLst>
                </p:cNvPr>
                <p:cNvSpPr txBox="1"/>
                <p:nvPr/>
              </p:nvSpPr>
              <p:spPr>
                <a:xfrm>
                  <a:off x="1635157" y="3658831"/>
                  <a:ext cx="1617042" cy="7803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800"/>
                    <a:buFont typeface="Century Gothic"/>
                    <a:buNone/>
                    <a:tabLst/>
                    <a:defRPr/>
                  </a:pPr>
                  <a:r>
                    <a:rPr kumimoji="0" lang="es-PE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/>
                      <a:ea typeface="Century Gothic"/>
                      <a:cs typeface="Century Gothic"/>
                      <a:sym typeface="Century Gothic"/>
                    </a:rPr>
                    <a:t>AIR</a:t>
                  </a:r>
                  <a:endParaRPr kumimoji="0" sz="4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Century Gothic"/>
                    <a:cs typeface="Century Gothic"/>
                    <a:sym typeface="Century Gothic"/>
                  </a:endParaRPr>
                </a:p>
              </p:txBody>
            </p:sp>
          </p:grpSp>
        </p:grpSp>
      </p:grpSp>
      <p:grpSp>
        <p:nvGrpSpPr>
          <p:cNvPr id="26" name="Google Shape;88;p2">
            <a:extLst>
              <a:ext uri="{FF2B5EF4-FFF2-40B4-BE49-F238E27FC236}">
                <a16:creationId xmlns:a16="http://schemas.microsoft.com/office/drawing/2014/main" id="{38A80C37-4113-4931-AEE8-B276E7DDBC8A}"/>
              </a:ext>
            </a:extLst>
          </p:cNvPr>
          <p:cNvGrpSpPr/>
          <p:nvPr/>
        </p:nvGrpSpPr>
        <p:grpSpPr>
          <a:xfrm>
            <a:off x="1075120" y="2770521"/>
            <a:ext cx="1651282" cy="1031677"/>
            <a:chOff x="1093943" y="3164947"/>
            <a:chExt cx="2791112" cy="1689258"/>
          </a:xfrm>
        </p:grpSpPr>
        <p:sp>
          <p:nvSpPr>
            <p:cNvPr id="27" name="Google Shape;89;p2">
              <a:extLst>
                <a:ext uri="{FF2B5EF4-FFF2-40B4-BE49-F238E27FC236}">
                  <a16:creationId xmlns:a16="http://schemas.microsoft.com/office/drawing/2014/main" id="{E30DBA86-77FD-46E7-AE81-462134A738B8}"/>
                </a:ext>
              </a:extLst>
            </p:cNvPr>
            <p:cNvSpPr/>
            <p:nvPr/>
          </p:nvSpPr>
          <p:spPr>
            <a:xfrm>
              <a:off x="1714629" y="3298100"/>
              <a:ext cx="1542857" cy="1519512"/>
            </a:xfrm>
            <a:custGeom>
              <a:avLst/>
              <a:gdLst/>
              <a:ahLst/>
              <a:cxnLst/>
              <a:rect l="l" t="t" r="r" b="b"/>
              <a:pathLst>
                <a:path w="10921" h="10921" extrusionOk="0">
                  <a:moveTo>
                    <a:pt x="5458" y="1"/>
                  </a:moveTo>
                  <a:cubicBezTo>
                    <a:pt x="2446" y="1"/>
                    <a:pt x="1" y="2446"/>
                    <a:pt x="1" y="5464"/>
                  </a:cubicBezTo>
                  <a:cubicBezTo>
                    <a:pt x="1" y="8475"/>
                    <a:pt x="2446" y="10921"/>
                    <a:pt x="5458" y="10921"/>
                  </a:cubicBezTo>
                  <a:cubicBezTo>
                    <a:pt x="8475" y="10921"/>
                    <a:pt x="10921" y="8475"/>
                    <a:pt x="10921" y="5464"/>
                  </a:cubicBezTo>
                  <a:cubicBezTo>
                    <a:pt x="10921" y="2446"/>
                    <a:pt x="8475" y="1"/>
                    <a:pt x="5458" y="1"/>
                  </a:cubicBezTo>
                  <a:close/>
                </a:path>
              </a:pathLst>
            </a:custGeom>
            <a:solidFill>
              <a:srgbClr val="DEA14B"/>
            </a:solidFill>
            <a:ln w="9525" cap="flat" cmpd="sng">
              <a:solidFill>
                <a:srgbClr val="0116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2400"/>
                <a:buFont typeface="Calibri"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endParaRPr>
            </a:p>
          </p:txBody>
        </p:sp>
        <p:grpSp>
          <p:nvGrpSpPr>
            <p:cNvPr id="28" name="Google Shape;90;p2">
              <a:extLst>
                <a:ext uri="{FF2B5EF4-FFF2-40B4-BE49-F238E27FC236}">
                  <a16:creationId xmlns:a16="http://schemas.microsoft.com/office/drawing/2014/main" id="{61292E3C-3F8E-40B0-828D-66C67C17B002}"/>
                </a:ext>
              </a:extLst>
            </p:cNvPr>
            <p:cNvGrpSpPr/>
            <p:nvPr/>
          </p:nvGrpSpPr>
          <p:grpSpPr>
            <a:xfrm>
              <a:off x="1093943" y="3164947"/>
              <a:ext cx="2791112" cy="1689258"/>
              <a:chOff x="1093943" y="3164947"/>
              <a:chExt cx="2791112" cy="1689258"/>
            </a:xfrm>
          </p:grpSpPr>
          <p:sp>
            <p:nvSpPr>
              <p:cNvPr id="29" name="Google Shape;91;p2">
                <a:extLst>
                  <a:ext uri="{FF2B5EF4-FFF2-40B4-BE49-F238E27FC236}">
                    <a16:creationId xmlns:a16="http://schemas.microsoft.com/office/drawing/2014/main" id="{380B2128-2C29-4AFA-81A1-A7994F5D8E91}"/>
                  </a:ext>
                </a:extLst>
              </p:cNvPr>
              <p:cNvSpPr/>
              <p:nvPr/>
            </p:nvSpPr>
            <p:spPr>
              <a:xfrm>
                <a:off x="1093943" y="4012697"/>
                <a:ext cx="93382" cy="9113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655" extrusionOk="0">
                    <a:moveTo>
                      <a:pt x="328" y="1"/>
                    </a:moveTo>
                    <a:cubicBezTo>
                      <a:pt x="147" y="1"/>
                      <a:pt x="1" y="147"/>
                      <a:pt x="1" y="328"/>
                    </a:cubicBezTo>
                    <a:cubicBezTo>
                      <a:pt x="1" y="509"/>
                      <a:pt x="147" y="655"/>
                      <a:pt x="328" y="655"/>
                    </a:cubicBezTo>
                    <a:cubicBezTo>
                      <a:pt x="509" y="655"/>
                      <a:pt x="660" y="509"/>
                      <a:pt x="660" y="328"/>
                    </a:cubicBezTo>
                    <a:cubicBezTo>
                      <a:pt x="660" y="147"/>
                      <a:pt x="509" y="1"/>
                      <a:pt x="328" y="1"/>
                    </a:cubicBezTo>
                    <a:close/>
                  </a:path>
                </a:pathLst>
              </a:custGeom>
              <a:solidFill>
                <a:srgbClr val="0202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2400"/>
                  <a:buFont typeface="Calibri"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30" name="Google Shape;92;p2">
                <a:extLst>
                  <a:ext uri="{FF2B5EF4-FFF2-40B4-BE49-F238E27FC236}">
                    <a16:creationId xmlns:a16="http://schemas.microsoft.com/office/drawing/2014/main" id="{BB449F16-27D8-4C4A-805E-840F1F944B08}"/>
                  </a:ext>
                </a:extLst>
              </p:cNvPr>
              <p:cNvSpPr/>
              <p:nvPr/>
            </p:nvSpPr>
            <p:spPr>
              <a:xfrm>
                <a:off x="3792662" y="4012697"/>
                <a:ext cx="92393" cy="91135"/>
              </a:xfrm>
              <a:custGeom>
                <a:avLst/>
                <a:gdLst/>
                <a:ahLst/>
                <a:cxnLst/>
                <a:rect l="l" t="t" r="r" b="b"/>
                <a:pathLst>
                  <a:path w="654" h="655" extrusionOk="0">
                    <a:moveTo>
                      <a:pt x="327" y="1"/>
                    </a:moveTo>
                    <a:cubicBezTo>
                      <a:pt x="146" y="1"/>
                      <a:pt x="0" y="147"/>
                      <a:pt x="0" y="328"/>
                    </a:cubicBezTo>
                    <a:cubicBezTo>
                      <a:pt x="0" y="509"/>
                      <a:pt x="146" y="655"/>
                      <a:pt x="327" y="655"/>
                    </a:cubicBezTo>
                    <a:cubicBezTo>
                      <a:pt x="508" y="655"/>
                      <a:pt x="654" y="509"/>
                      <a:pt x="654" y="328"/>
                    </a:cubicBezTo>
                    <a:cubicBezTo>
                      <a:pt x="654" y="147"/>
                      <a:pt x="508" y="1"/>
                      <a:pt x="327" y="1"/>
                    </a:cubicBezTo>
                    <a:close/>
                  </a:path>
                </a:pathLst>
              </a:custGeom>
              <a:solidFill>
                <a:srgbClr val="0202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2400"/>
                  <a:buFont typeface="Calibri"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entury Gothic"/>
                  <a:cs typeface="Century Gothic"/>
                  <a:sym typeface="Century Gothic"/>
                </a:endParaRPr>
              </a:p>
            </p:txBody>
          </p:sp>
          <p:grpSp>
            <p:nvGrpSpPr>
              <p:cNvPr id="31" name="Google Shape;93;p2">
                <a:extLst>
                  <a:ext uri="{FF2B5EF4-FFF2-40B4-BE49-F238E27FC236}">
                    <a16:creationId xmlns:a16="http://schemas.microsoft.com/office/drawing/2014/main" id="{D66E4DCE-8B13-4E04-B5DF-E2EA605F1DBA}"/>
                  </a:ext>
                </a:extLst>
              </p:cNvPr>
              <p:cNvGrpSpPr/>
              <p:nvPr/>
            </p:nvGrpSpPr>
            <p:grpSpPr>
              <a:xfrm>
                <a:off x="1138584" y="3164947"/>
                <a:ext cx="2702013" cy="1689258"/>
                <a:chOff x="1138584" y="3164947"/>
                <a:chExt cx="2702013" cy="1689258"/>
              </a:xfrm>
            </p:grpSpPr>
            <p:sp>
              <p:nvSpPr>
                <p:cNvPr id="32" name="Google Shape;94;p2">
                  <a:extLst>
                    <a:ext uri="{FF2B5EF4-FFF2-40B4-BE49-F238E27FC236}">
                      <a16:creationId xmlns:a16="http://schemas.microsoft.com/office/drawing/2014/main" id="{9410E353-3612-4B5D-B1B0-3CFC51AD607A}"/>
                    </a:ext>
                  </a:extLst>
                </p:cNvPr>
                <p:cNvSpPr/>
                <p:nvPr/>
              </p:nvSpPr>
              <p:spPr>
                <a:xfrm>
                  <a:off x="1672028" y="3261647"/>
                  <a:ext cx="1617026" cy="15925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46" h="11446" extrusionOk="0">
                      <a:moveTo>
                        <a:pt x="5720" y="526"/>
                      </a:moveTo>
                      <a:cubicBezTo>
                        <a:pt x="8591" y="526"/>
                        <a:pt x="10920" y="2854"/>
                        <a:pt x="10920" y="5726"/>
                      </a:cubicBezTo>
                      <a:cubicBezTo>
                        <a:pt x="10920" y="8591"/>
                        <a:pt x="8591" y="10926"/>
                        <a:pt x="5720" y="10926"/>
                      </a:cubicBezTo>
                      <a:cubicBezTo>
                        <a:pt x="2854" y="10926"/>
                        <a:pt x="520" y="8591"/>
                        <a:pt x="520" y="5726"/>
                      </a:cubicBezTo>
                      <a:cubicBezTo>
                        <a:pt x="520" y="2854"/>
                        <a:pt x="2854" y="526"/>
                        <a:pt x="5720" y="526"/>
                      </a:cubicBezTo>
                      <a:close/>
                      <a:moveTo>
                        <a:pt x="5720" y="0"/>
                      </a:moveTo>
                      <a:cubicBezTo>
                        <a:pt x="2568" y="0"/>
                        <a:pt x="0" y="2568"/>
                        <a:pt x="0" y="5726"/>
                      </a:cubicBezTo>
                      <a:cubicBezTo>
                        <a:pt x="0" y="8877"/>
                        <a:pt x="2568" y="11445"/>
                        <a:pt x="5720" y="11445"/>
                      </a:cubicBezTo>
                      <a:cubicBezTo>
                        <a:pt x="8877" y="11445"/>
                        <a:pt x="11445" y="8877"/>
                        <a:pt x="11445" y="5726"/>
                      </a:cubicBezTo>
                      <a:cubicBezTo>
                        <a:pt x="11445" y="2568"/>
                        <a:pt x="8877" y="0"/>
                        <a:pt x="572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rgbClr val="01164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400"/>
                    <a:buFont typeface="Calibri"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Century Gothic"/>
                    <a:cs typeface="Century Gothic"/>
                    <a:sym typeface="Century Gothic"/>
                  </a:endParaRPr>
                </a:p>
              </p:txBody>
            </p:sp>
            <p:sp>
              <p:nvSpPr>
                <p:cNvPr id="33" name="Google Shape;95;p2">
                  <a:extLst>
                    <a:ext uri="{FF2B5EF4-FFF2-40B4-BE49-F238E27FC236}">
                      <a16:creationId xmlns:a16="http://schemas.microsoft.com/office/drawing/2014/main" id="{717A9E35-C62F-4363-B3F2-9A57F36DFC10}"/>
                    </a:ext>
                  </a:extLst>
                </p:cNvPr>
                <p:cNvSpPr/>
                <p:nvPr/>
              </p:nvSpPr>
              <p:spPr>
                <a:xfrm>
                  <a:off x="1138584" y="3164947"/>
                  <a:ext cx="2702013" cy="8991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26" h="6462" extrusionOk="0">
                      <a:moveTo>
                        <a:pt x="9496" y="1"/>
                      </a:moveTo>
                      <a:cubicBezTo>
                        <a:pt x="5971" y="1"/>
                        <a:pt x="3105" y="2855"/>
                        <a:pt x="3082" y="6374"/>
                      </a:cubicBezTo>
                      <a:lnTo>
                        <a:pt x="0" y="6374"/>
                      </a:lnTo>
                      <a:lnTo>
                        <a:pt x="0" y="6462"/>
                      </a:lnTo>
                      <a:lnTo>
                        <a:pt x="3163" y="6462"/>
                      </a:lnTo>
                      <a:lnTo>
                        <a:pt x="3163" y="6421"/>
                      </a:lnTo>
                      <a:cubicBezTo>
                        <a:pt x="3163" y="2925"/>
                        <a:pt x="6006" y="88"/>
                        <a:pt x="9496" y="88"/>
                      </a:cubicBezTo>
                      <a:cubicBezTo>
                        <a:pt x="12992" y="88"/>
                        <a:pt x="15828" y="2931"/>
                        <a:pt x="15828" y="6421"/>
                      </a:cubicBezTo>
                      <a:lnTo>
                        <a:pt x="15828" y="6462"/>
                      </a:lnTo>
                      <a:lnTo>
                        <a:pt x="19126" y="6462"/>
                      </a:lnTo>
                      <a:lnTo>
                        <a:pt x="19126" y="6374"/>
                      </a:lnTo>
                      <a:lnTo>
                        <a:pt x="15916" y="6374"/>
                      </a:lnTo>
                      <a:cubicBezTo>
                        <a:pt x="15892" y="2855"/>
                        <a:pt x="13021" y="1"/>
                        <a:pt x="9496" y="1"/>
                      </a:cubicBezTo>
                      <a:close/>
                    </a:path>
                  </a:pathLst>
                </a:custGeom>
                <a:solidFill>
                  <a:srgbClr val="02020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400"/>
                    <a:buFont typeface="Calibri"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Century Gothic"/>
                    <a:cs typeface="Century Gothic"/>
                    <a:sym typeface="Century Gothic"/>
                  </a:endParaRPr>
                </a:p>
              </p:txBody>
            </p:sp>
            <p:sp>
              <p:nvSpPr>
                <p:cNvPr id="34" name="Google Shape;96;p2">
                  <a:extLst>
                    <a:ext uri="{FF2B5EF4-FFF2-40B4-BE49-F238E27FC236}">
                      <a16:creationId xmlns:a16="http://schemas.microsoft.com/office/drawing/2014/main" id="{3CDAE77E-ED56-4E09-A79B-E657CC259B8B}"/>
                    </a:ext>
                  </a:extLst>
                </p:cNvPr>
                <p:cNvSpPr txBox="1"/>
                <p:nvPr/>
              </p:nvSpPr>
              <p:spPr>
                <a:xfrm>
                  <a:off x="1689943" y="3678799"/>
                  <a:ext cx="1617042" cy="7803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800"/>
                    <a:buFont typeface="Century Gothic"/>
                    <a:buNone/>
                    <a:tabLst/>
                    <a:defRPr/>
                  </a:pPr>
                  <a:r>
                    <a:rPr kumimoji="0" lang="es-PE" sz="18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/>
                      <a:ea typeface="Century Gothic"/>
                      <a:cs typeface="Century Gothic"/>
                      <a:sym typeface="Century Gothic"/>
                    </a:rPr>
                    <a:t>SUT</a:t>
                  </a:r>
                  <a:endParaRPr kumimoji="0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Century Gothic"/>
                    <a:cs typeface="Century Gothic"/>
                    <a:sym typeface="Century Gothic"/>
                  </a:endParaRPr>
                </a:p>
              </p:txBody>
            </p:sp>
          </p:grpSp>
        </p:grpSp>
      </p:grpSp>
      <p:grpSp>
        <p:nvGrpSpPr>
          <p:cNvPr id="35" name="Google Shape;97;p2">
            <a:extLst>
              <a:ext uri="{FF2B5EF4-FFF2-40B4-BE49-F238E27FC236}">
                <a16:creationId xmlns:a16="http://schemas.microsoft.com/office/drawing/2014/main" id="{859DB717-B375-4A1F-8981-9E844EC6AC50}"/>
              </a:ext>
            </a:extLst>
          </p:cNvPr>
          <p:cNvGrpSpPr/>
          <p:nvPr/>
        </p:nvGrpSpPr>
        <p:grpSpPr>
          <a:xfrm>
            <a:off x="1080420" y="4079737"/>
            <a:ext cx="1651282" cy="1031677"/>
            <a:chOff x="1093943" y="3164947"/>
            <a:chExt cx="2791112" cy="1689258"/>
          </a:xfrm>
        </p:grpSpPr>
        <p:sp>
          <p:nvSpPr>
            <p:cNvPr id="36" name="Google Shape;98;p2">
              <a:extLst>
                <a:ext uri="{FF2B5EF4-FFF2-40B4-BE49-F238E27FC236}">
                  <a16:creationId xmlns:a16="http://schemas.microsoft.com/office/drawing/2014/main" id="{DB9D5774-63CF-4774-95DC-59795B20A05A}"/>
                </a:ext>
              </a:extLst>
            </p:cNvPr>
            <p:cNvSpPr/>
            <p:nvPr/>
          </p:nvSpPr>
          <p:spPr>
            <a:xfrm>
              <a:off x="1714629" y="3298100"/>
              <a:ext cx="1542857" cy="1519512"/>
            </a:xfrm>
            <a:custGeom>
              <a:avLst/>
              <a:gdLst/>
              <a:ahLst/>
              <a:cxnLst/>
              <a:rect l="l" t="t" r="r" b="b"/>
              <a:pathLst>
                <a:path w="10921" h="10921" extrusionOk="0">
                  <a:moveTo>
                    <a:pt x="5458" y="1"/>
                  </a:moveTo>
                  <a:cubicBezTo>
                    <a:pt x="2446" y="1"/>
                    <a:pt x="1" y="2446"/>
                    <a:pt x="1" y="5464"/>
                  </a:cubicBezTo>
                  <a:cubicBezTo>
                    <a:pt x="1" y="8475"/>
                    <a:pt x="2446" y="10921"/>
                    <a:pt x="5458" y="10921"/>
                  </a:cubicBezTo>
                  <a:cubicBezTo>
                    <a:pt x="8475" y="10921"/>
                    <a:pt x="10921" y="8475"/>
                    <a:pt x="10921" y="5464"/>
                  </a:cubicBezTo>
                  <a:cubicBezTo>
                    <a:pt x="10921" y="2446"/>
                    <a:pt x="8475" y="1"/>
                    <a:pt x="5458" y="1"/>
                  </a:cubicBezTo>
                  <a:close/>
                </a:path>
              </a:pathLst>
            </a:custGeom>
            <a:solidFill>
              <a:srgbClr val="1D3779"/>
            </a:solidFill>
            <a:ln w="9525" cap="flat" cmpd="sng">
              <a:solidFill>
                <a:srgbClr val="01164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2400"/>
                <a:buFont typeface="Calibri"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endParaRPr>
            </a:p>
          </p:txBody>
        </p:sp>
        <p:grpSp>
          <p:nvGrpSpPr>
            <p:cNvPr id="37" name="Google Shape;99;p2">
              <a:extLst>
                <a:ext uri="{FF2B5EF4-FFF2-40B4-BE49-F238E27FC236}">
                  <a16:creationId xmlns:a16="http://schemas.microsoft.com/office/drawing/2014/main" id="{BF06EAF9-25E1-45FB-8A00-8DCF38394A56}"/>
                </a:ext>
              </a:extLst>
            </p:cNvPr>
            <p:cNvGrpSpPr/>
            <p:nvPr/>
          </p:nvGrpSpPr>
          <p:grpSpPr>
            <a:xfrm>
              <a:off x="1093943" y="3164947"/>
              <a:ext cx="2791112" cy="1689258"/>
              <a:chOff x="1093943" y="3164947"/>
              <a:chExt cx="2791112" cy="1689258"/>
            </a:xfrm>
          </p:grpSpPr>
          <p:sp>
            <p:nvSpPr>
              <p:cNvPr id="38" name="Google Shape;100;p2">
                <a:extLst>
                  <a:ext uri="{FF2B5EF4-FFF2-40B4-BE49-F238E27FC236}">
                    <a16:creationId xmlns:a16="http://schemas.microsoft.com/office/drawing/2014/main" id="{93C89000-CF62-43BD-AB0A-C30E5A1815BA}"/>
                  </a:ext>
                </a:extLst>
              </p:cNvPr>
              <p:cNvSpPr/>
              <p:nvPr/>
            </p:nvSpPr>
            <p:spPr>
              <a:xfrm>
                <a:off x="1093943" y="4012697"/>
                <a:ext cx="93382" cy="91135"/>
              </a:xfrm>
              <a:custGeom>
                <a:avLst/>
                <a:gdLst/>
                <a:ahLst/>
                <a:cxnLst/>
                <a:rect l="l" t="t" r="r" b="b"/>
                <a:pathLst>
                  <a:path w="661" h="655" extrusionOk="0">
                    <a:moveTo>
                      <a:pt x="328" y="1"/>
                    </a:moveTo>
                    <a:cubicBezTo>
                      <a:pt x="147" y="1"/>
                      <a:pt x="1" y="147"/>
                      <a:pt x="1" y="328"/>
                    </a:cubicBezTo>
                    <a:cubicBezTo>
                      <a:pt x="1" y="509"/>
                      <a:pt x="147" y="655"/>
                      <a:pt x="328" y="655"/>
                    </a:cubicBezTo>
                    <a:cubicBezTo>
                      <a:pt x="509" y="655"/>
                      <a:pt x="660" y="509"/>
                      <a:pt x="660" y="328"/>
                    </a:cubicBezTo>
                    <a:cubicBezTo>
                      <a:pt x="660" y="147"/>
                      <a:pt x="509" y="1"/>
                      <a:pt x="328" y="1"/>
                    </a:cubicBezTo>
                    <a:close/>
                  </a:path>
                </a:pathLst>
              </a:custGeom>
              <a:solidFill>
                <a:srgbClr val="0202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2400"/>
                  <a:buFont typeface="Calibri"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entury Gothic"/>
                  <a:cs typeface="Century Gothic"/>
                  <a:sym typeface="Century Gothic"/>
                </a:endParaRPr>
              </a:p>
            </p:txBody>
          </p:sp>
          <p:sp>
            <p:nvSpPr>
              <p:cNvPr id="39" name="Google Shape;101;p2">
                <a:extLst>
                  <a:ext uri="{FF2B5EF4-FFF2-40B4-BE49-F238E27FC236}">
                    <a16:creationId xmlns:a16="http://schemas.microsoft.com/office/drawing/2014/main" id="{F0507484-467A-4FAC-8678-FB21584BD1A1}"/>
                  </a:ext>
                </a:extLst>
              </p:cNvPr>
              <p:cNvSpPr/>
              <p:nvPr/>
            </p:nvSpPr>
            <p:spPr>
              <a:xfrm>
                <a:off x="3792662" y="4012697"/>
                <a:ext cx="92393" cy="91135"/>
              </a:xfrm>
              <a:custGeom>
                <a:avLst/>
                <a:gdLst/>
                <a:ahLst/>
                <a:cxnLst/>
                <a:rect l="l" t="t" r="r" b="b"/>
                <a:pathLst>
                  <a:path w="654" h="655" extrusionOk="0">
                    <a:moveTo>
                      <a:pt x="327" y="1"/>
                    </a:moveTo>
                    <a:cubicBezTo>
                      <a:pt x="146" y="1"/>
                      <a:pt x="0" y="147"/>
                      <a:pt x="0" y="328"/>
                    </a:cubicBezTo>
                    <a:cubicBezTo>
                      <a:pt x="0" y="509"/>
                      <a:pt x="146" y="655"/>
                      <a:pt x="327" y="655"/>
                    </a:cubicBezTo>
                    <a:cubicBezTo>
                      <a:pt x="508" y="655"/>
                      <a:pt x="654" y="509"/>
                      <a:pt x="654" y="328"/>
                    </a:cubicBezTo>
                    <a:cubicBezTo>
                      <a:pt x="654" y="147"/>
                      <a:pt x="508" y="1"/>
                      <a:pt x="327" y="1"/>
                    </a:cubicBezTo>
                    <a:close/>
                  </a:path>
                </a:pathLst>
              </a:custGeom>
              <a:solidFill>
                <a:srgbClr val="02020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prstClr val="black"/>
                  </a:buClr>
                  <a:buSzPts val="2400"/>
                  <a:buFont typeface="Calibri"/>
                  <a:buNone/>
                  <a:tabLst/>
                  <a:defRPr/>
                </a:pPr>
                <a:endParaRPr kumimoji="0" sz="2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Century Gothic"/>
                  <a:cs typeface="Century Gothic"/>
                  <a:sym typeface="Century Gothic"/>
                </a:endParaRPr>
              </a:p>
            </p:txBody>
          </p:sp>
          <p:grpSp>
            <p:nvGrpSpPr>
              <p:cNvPr id="40" name="Google Shape;102;p2">
                <a:extLst>
                  <a:ext uri="{FF2B5EF4-FFF2-40B4-BE49-F238E27FC236}">
                    <a16:creationId xmlns:a16="http://schemas.microsoft.com/office/drawing/2014/main" id="{7C33995C-C991-4BDE-B92B-8C3787EF92F6}"/>
                  </a:ext>
                </a:extLst>
              </p:cNvPr>
              <p:cNvGrpSpPr/>
              <p:nvPr/>
            </p:nvGrpSpPr>
            <p:grpSpPr>
              <a:xfrm>
                <a:off x="1138584" y="3164947"/>
                <a:ext cx="2702013" cy="1689258"/>
                <a:chOff x="1138584" y="3164947"/>
                <a:chExt cx="2702013" cy="1689258"/>
              </a:xfrm>
            </p:grpSpPr>
            <p:sp>
              <p:nvSpPr>
                <p:cNvPr id="41" name="Google Shape;103;p2">
                  <a:extLst>
                    <a:ext uri="{FF2B5EF4-FFF2-40B4-BE49-F238E27FC236}">
                      <a16:creationId xmlns:a16="http://schemas.microsoft.com/office/drawing/2014/main" id="{A033404C-A8E7-4529-A46D-276E0943D8BD}"/>
                    </a:ext>
                  </a:extLst>
                </p:cNvPr>
                <p:cNvSpPr/>
                <p:nvPr/>
              </p:nvSpPr>
              <p:spPr>
                <a:xfrm>
                  <a:off x="1672028" y="3261647"/>
                  <a:ext cx="1617026" cy="159255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446" h="11446" extrusionOk="0">
                      <a:moveTo>
                        <a:pt x="5720" y="526"/>
                      </a:moveTo>
                      <a:cubicBezTo>
                        <a:pt x="8591" y="526"/>
                        <a:pt x="10920" y="2854"/>
                        <a:pt x="10920" y="5726"/>
                      </a:cubicBezTo>
                      <a:cubicBezTo>
                        <a:pt x="10920" y="8591"/>
                        <a:pt x="8591" y="10926"/>
                        <a:pt x="5720" y="10926"/>
                      </a:cubicBezTo>
                      <a:cubicBezTo>
                        <a:pt x="2854" y="10926"/>
                        <a:pt x="520" y="8591"/>
                        <a:pt x="520" y="5726"/>
                      </a:cubicBezTo>
                      <a:cubicBezTo>
                        <a:pt x="520" y="2854"/>
                        <a:pt x="2854" y="526"/>
                        <a:pt x="5720" y="526"/>
                      </a:cubicBezTo>
                      <a:close/>
                      <a:moveTo>
                        <a:pt x="5720" y="0"/>
                      </a:moveTo>
                      <a:cubicBezTo>
                        <a:pt x="2568" y="0"/>
                        <a:pt x="0" y="2568"/>
                        <a:pt x="0" y="5726"/>
                      </a:cubicBezTo>
                      <a:cubicBezTo>
                        <a:pt x="0" y="8877"/>
                        <a:pt x="2568" y="11445"/>
                        <a:pt x="5720" y="11445"/>
                      </a:cubicBezTo>
                      <a:cubicBezTo>
                        <a:pt x="8877" y="11445"/>
                        <a:pt x="11445" y="8877"/>
                        <a:pt x="11445" y="5726"/>
                      </a:cubicBezTo>
                      <a:cubicBezTo>
                        <a:pt x="11445" y="2568"/>
                        <a:pt x="8877" y="0"/>
                        <a:pt x="5720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 cmpd="sng">
                  <a:solidFill>
                    <a:srgbClr val="01164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400"/>
                    <a:buFont typeface="Calibri"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Century Gothic"/>
                    <a:cs typeface="Century Gothic"/>
                    <a:sym typeface="Century Gothic"/>
                  </a:endParaRPr>
                </a:p>
              </p:txBody>
            </p:sp>
            <p:sp>
              <p:nvSpPr>
                <p:cNvPr id="42" name="Google Shape;104;p2">
                  <a:extLst>
                    <a:ext uri="{FF2B5EF4-FFF2-40B4-BE49-F238E27FC236}">
                      <a16:creationId xmlns:a16="http://schemas.microsoft.com/office/drawing/2014/main" id="{D995FF97-A736-42B3-A0AB-A7B8027F73C7}"/>
                    </a:ext>
                  </a:extLst>
                </p:cNvPr>
                <p:cNvSpPr/>
                <p:nvPr/>
              </p:nvSpPr>
              <p:spPr>
                <a:xfrm>
                  <a:off x="1138584" y="3164947"/>
                  <a:ext cx="2702013" cy="8991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126" h="6462" extrusionOk="0">
                      <a:moveTo>
                        <a:pt x="9496" y="1"/>
                      </a:moveTo>
                      <a:cubicBezTo>
                        <a:pt x="5971" y="1"/>
                        <a:pt x="3105" y="2855"/>
                        <a:pt x="3082" y="6374"/>
                      </a:cubicBezTo>
                      <a:lnTo>
                        <a:pt x="0" y="6374"/>
                      </a:lnTo>
                      <a:lnTo>
                        <a:pt x="0" y="6462"/>
                      </a:lnTo>
                      <a:lnTo>
                        <a:pt x="3163" y="6462"/>
                      </a:lnTo>
                      <a:lnTo>
                        <a:pt x="3163" y="6421"/>
                      </a:lnTo>
                      <a:cubicBezTo>
                        <a:pt x="3163" y="2925"/>
                        <a:pt x="6006" y="88"/>
                        <a:pt x="9496" y="88"/>
                      </a:cubicBezTo>
                      <a:cubicBezTo>
                        <a:pt x="12992" y="88"/>
                        <a:pt x="15828" y="2931"/>
                        <a:pt x="15828" y="6421"/>
                      </a:cubicBezTo>
                      <a:lnTo>
                        <a:pt x="15828" y="6462"/>
                      </a:lnTo>
                      <a:lnTo>
                        <a:pt x="19126" y="6462"/>
                      </a:lnTo>
                      <a:lnTo>
                        <a:pt x="19126" y="6374"/>
                      </a:lnTo>
                      <a:lnTo>
                        <a:pt x="15916" y="6374"/>
                      </a:lnTo>
                      <a:cubicBezTo>
                        <a:pt x="15892" y="2855"/>
                        <a:pt x="13021" y="1"/>
                        <a:pt x="9496" y="1"/>
                      </a:cubicBezTo>
                      <a:close/>
                    </a:path>
                  </a:pathLst>
                </a:custGeom>
                <a:solidFill>
                  <a:srgbClr val="02020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prstClr val="black"/>
                    </a:buClr>
                    <a:buSzPts val="2400"/>
                    <a:buFont typeface="Calibri"/>
                    <a:buNone/>
                    <a:tabLst/>
                    <a:defRPr/>
                  </a:pPr>
                  <a:endParaRPr kumimoji="0" sz="2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/>
                    <a:ea typeface="Century Gothic"/>
                    <a:cs typeface="Century Gothic"/>
                    <a:sym typeface="Century Gothic"/>
                  </a:endParaRPr>
                </a:p>
              </p:txBody>
            </p:sp>
            <p:sp>
              <p:nvSpPr>
                <p:cNvPr id="43" name="Google Shape;105;p2">
                  <a:extLst>
                    <a:ext uri="{FF2B5EF4-FFF2-40B4-BE49-F238E27FC236}">
                      <a16:creationId xmlns:a16="http://schemas.microsoft.com/office/drawing/2014/main" id="{9445AD9B-7437-46DA-8ECC-CEEF7932D386}"/>
                    </a:ext>
                  </a:extLst>
                </p:cNvPr>
                <p:cNvSpPr txBox="1"/>
                <p:nvPr/>
              </p:nvSpPr>
              <p:spPr>
                <a:xfrm>
                  <a:off x="1735373" y="3673884"/>
                  <a:ext cx="1617042" cy="780326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spcFirstLastPara="1" wrap="square" lIns="91425" tIns="91425" rIns="91425" bIns="91425" anchor="t" anchorCtr="0">
                  <a:noAutofit/>
                </a:bodyPr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800"/>
                    <a:buFont typeface="Century Gothic"/>
                    <a:buNone/>
                    <a:tabLst/>
                    <a:defRPr/>
                  </a:pPr>
                  <a:r>
                    <a:rPr kumimoji="0" lang="es-PE" sz="1800" b="1" i="0" u="none" strike="noStrike" kern="1200" cap="none" spc="0" normalizeH="0" baseline="0" noProof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Calibri"/>
                      <a:ea typeface="Century Gothic"/>
                      <a:cs typeface="Century Gothic"/>
                      <a:sym typeface="Century Gothic"/>
                    </a:rPr>
                    <a:t>PAE</a:t>
                  </a:r>
                  <a:endParaRPr kumimoji="0" sz="40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Calibri"/>
                    <a:ea typeface="Century Gothic"/>
                    <a:cs typeface="Century Gothic"/>
                    <a:sym typeface="Century Gothic"/>
                  </a:endParaRPr>
                </a:p>
              </p:txBody>
            </p:sp>
          </p:grpSp>
        </p:grpSp>
      </p:grpSp>
      <p:sp>
        <p:nvSpPr>
          <p:cNvPr id="44" name="Google Shape;106;p2">
            <a:extLst>
              <a:ext uri="{FF2B5EF4-FFF2-40B4-BE49-F238E27FC236}">
                <a16:creationId xmlns:a16="http://schemas.microsoft.com/office/drawing/2014/main" id="{BC2E4A32-94DB-407D-BCF6-F2FFE96DD337}"/>
              </a:ext>
            </a:extLst>
          </p:cNvPr>
          <p:cNvSpPr txBox="1"/>
          <p:nvPr/>
        </p:nvSpPr>
        <p:spPr>
          <a:xfrm>
            <a:off x="2442524" y="3028886"/>
            <a:ext cx="4117402" cy="507791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DEA14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Sistema Único de Trámite </a:t>
            </a: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Calibri"/>
              <a:ea typeface="Century Gothic"/>
              <a:cs typeface="Century Gothic"/>
              <a:sym typeface="Century Gothic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05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Elaboración del TUPA. Repositorio oficial de trámites a nivel nacional</a:t>
            </a:r>
            <a:r>
              <a:rPr kumimoji="0" lang="es-PE" sz="11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.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5" name="Google Shape;107;p2">
            <a:extLst>
              <a:ext uri="{FF2B5EF4-FFF2-40B4-BE49-F238E27FC236}">
                <a16:creationId xmlns:a16="http://schemas.microsoft.com/office/drawing/2014/main" id="{0391EF8B-149F-42F8-A72E-872ADE04063F}"/>
              </a:ext>
            </a:extLst>
          </p:cNvPr>
          <p:cNvSpPr txBox="1"/>
          <p:nvPr/>
        </p:nvSpPr>
        <p:spPr>
          <a:xfrm>
            <a:off x="2442524" y="4161057"/>
            <a:ext cx="4117402" cy="100181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1D377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 Estandarización  de Procedimientos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05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Elimina prácticas diferenciadas para la prestación de un mismo trámite o servicio en cuanto a procesos internos, requisitos, plazos de entrega y costos de los mismos.</a:t>
            </a:r>
            <a:endParaRPr kumimoji="0" sz="1050" b="0" i="0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Calibri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46" name="Google Shape;108;p2">
            <a:extLst>
              <a:ext uri="{FF2B5EF4-FFF2-40B4-BE49-F238E27FC236}">
                <a16:creationId xmlns:a16="http://schemas.microsoft.com/office/drawing/2014/main" id="{B43F85AF-CEDE-4420-8FCE-FAFD59F4174F}"/>
              </a:ext>
            </a:extLst>
          </p:cNvPr>
          <p:cNvSpPr txBox="1"/>
          <p:nvPr/>
        </p:nvSpPr>
        <p:spPr>
          <a:xfrm>
            <a:off x="1439224" y="1577960"/>
            <a:ext cx="5120702" cy="1001813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12AA9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 Análisis de Calidad Regulatoria </a:t>
            </a:r>
            <a:r>
              <a:rPr kumimoji="0" lang="es-PE" sz="1200" b="0" i="1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Stock y Ex Ante </a:t>
            </a:r>
            <a:endParaRPr kumimoji="0" sz="1200" b="0" i="1" u="none" strike="noStrike" kern="1200" cap="none" spc="0" normalizeH="0" baseline="0" noProof="0" dirty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Calibri"/>
              <a:ea typeface="Century Gothic"/>
              <a:cs typeface="Century Gothic"/>
              <a:sym typeface="Century Gothic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100" b="0" i="0" u="none" strike="noStrike" kern="1200" cap="none" spc="0" normalizeH="0" baseline="0" noProof="0" dirty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Identifica, reduce y/o elimina procedimientos administrativos que resulten innecesarios, injustificados, desproporcionados, redundantes o no se encuentren adecuados a la Ley.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7" name="Google Shape;109;p2">
            <a:extLst>
              <a:ext uri="{FF2B5EF4-FFF2-40B4-BE49-F238E27FC236}">
                <a16:creationId xmlns:a16="http://schemas.microsoft.com/office/drawing/2014/main" id="{CF2E5F8B-6CD8-4C8B-AF42-DA5A40125CEF}"/>
              </a:ext>
            </a:extLst>
          </p:cNvPr>
          <p:cNvSpPr txBox="1"/>
          <p:nvPr/>
        </p:nvSpPr>
        <p:spPr>
          <a:xfrm>
            <a:off x="1506480" y="5451695"/>
            <a:ext cx="5120702" cy="97699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E2433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600" b="1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Análisis de Impacto Regulatorio </a:t>
            </a:r>
            <a:r>
              <a:rPr kumimoji="0" lang="es-PE" sz="1200" b="0" i="1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Ex Ante</a:t>
            </a:r>
            <a:endParaRPr kumimoji="0" sz="1200" b="0" i="1" u="none" strike="noStrike" kern="1200" cap="none" spc="0" normalizeH="0" baseline="0" noProof="0">
              <a:ln>
                <a:noFill/>
              </a:ln>
              <a:solidFill>
                <a:srgbClr val="3C3C3C"/>
              </a:solidFill>
              <a:effectLst/>
              <a:uLnTx/>
              <a:uFillTx/>
              <a:latin typeface="Calibri"/>
              <a:ea typeface="Century Gothic"/>
              <a:cs typeface="Century Gothic"/>
              <a:sym typeface="Century Gothic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8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1050" b="0" i="0" u="none" strike="noStrike" kern="1200" cap="none" spc="0" normalizeH="0" baseline="0" noProof="0">
                <a:ln>
                  <a:noFill/>
                </a:ln>
                <a:solidFill>
                  <a:srgbClr val="3C3C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Mejora la calidad en el diseño, elaboración, implementación, cumplimiento de una regulación por parte de las entidades públicas, a fin de solucionar un problema público en beneficio del ciudadano.</a:t>
            </a: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8" name="Google Shape;110;p2">
            <a:extLst>
              <a:ext uri="{FF2B5EF4-FFF2-40B4-BE49-F238E27FC236}">
                <a16:creationId xmlns:a16="http://schemas.microsoft.com/office/drawing/2014/main" id="{E844FBB0-94AC-4445-A6FE-F84ECD58CADB}"/>
              </a:ext>
            </a:extLst>
          </p:cNvPr>
          <p:cNvSpPr txBox="1"/>
          <p:nvPr/>
        </p:nvSpPr>
        <p:spPr>
          <a:xfrm>
            <a:off x="6789138" y="5378939"/>
            <a:ext cx="5120702" cy="1323439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E2433C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2433C"/>
              </a:buClr>
              <a:buSzPts val="1200"/>
              <a:buFont typeface="Arial"/>
              <a:buChar char="•"/>
              <a:tabLst/>
              <a:defRPr/>
            </a:pPr>
            <a:r>
              <a:rPr kumimoji="0" lang="es-PE" sz="1200" b="1" i="0" u="none" strike="noStrike" kern="1200" cap="none" spc="0" normalizeH="0" baseline="0" noProof="0" dirty="0">
                <a:ln>
                  <a:noFill/>
                </a:ln>
                <a:solidFill>
                  <a:srgbClr val="E243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10 </a:t>
            </a:r>
            <a:r>
              <a:rPr kumimoji="0" lang="es-PE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instrumentos normativos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2433C"/>
              </a:buClr>
              <a:buSzPts val="1200"/>
              <a:buFont typeface="Arial"/>
              <a:buChar char="•"/>
              <a:tabLst/>
              <a:defRPr/>
            </a:pPr>
            <a:r>
              <a:rPr kumimoji="0" lang="es-PE" sz="1200" b="1" i="0" u="none" strike="noStrike" kern="1200" cap="none" spc="0" normalizeH="0" baseline="0" noProof="0" dirty="0">
                <a:ln>
                  <a:noFill/>
                </a:ln>
                <a:solidFill>
                  <a:srgbClr val="E243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55</a:t>
            </a:r>
            <a:r>
              <a:rPr kumimoji="0" lang="es-PE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 entidades públicas del Poder Ejecutivo aplicación obligatoria (</a:t>
            </a:r>
            <a:r>
              <a:rPr kumimoji="0" lang="es-PE" sz="1200" b="1" i="0" u="none" strike="noStrike" kern="1200" cap="none" spc="0" normalizeH="0" baseline="0" noProof="0" dirty="0">
                <a:ln>
                  <a:noFill/>
                </a:ln>
                <a:solidFill>
                  <a:srgbClr val="E243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55</a:t>
            </a:r>
            <a:r>
              <a:rPr kumimoji="0" lang="es-PE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 ya capacitadas con 632 servidores públicos)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2433C"/>
              </a:buClr>
              <a:buSzPts val="1200"/>
              <a:buFont typeface="Arial"/>
              <a:buChar char="•"/>
              <a:tabLst/>
              <a:defRPr/>
            </a:pPr>
            <a:r>
              <a:rPr kumimoji="0" lang="es-PE" sz="1200" b="1" i="0" u="none" strike="noStrike" kern="1200" cap="none" spc="0" normalizeH="0" baseline="0" noProof="0" dirty="0">
                <a:ln>
                  <a:noFill/>
                </a:ln>
                <a:solidFill>
                  <a:srgbClr val="E243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53</a:t>
            </a:r>
            <a:r>
              <a:rPr kumimoji="0" lang="es-PE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 Oficiales de Mejora de la calidad regulatoria.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2433C"/>
              </a:buClr>
              <a:buSzPts val="1200"/>
              <a:buFont typeface="Arial"/>
              <a:buChar char="•"/>
              <a:tabLst/>
              <a:defRPr/>
            </a:pPr>
            <a:r>
              <a:rPr kumimoji="0" lang="es-PE" sz="1200" b="1" i="0" u="none" strike="noStrike" kern="1200" cap="none" spc="0" normalizeH="0" baseline="0" noProof="0" dirty="0">
                <a:ln>
                  <a:noFill/>
                </a:ln>
                <a:solidFill>
                  <a:srgbClr val="E2433C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1</a:t>
            </a:r>
            <a:r>
              <a:rPr kumimoji="0" lang="es-PE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 Módulo Informático del AIR Ex Ante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9" name="Google Shape;111;p2">
            <a:extLst>
              <a:ext uri="{FF2B5EF4-FFF2-40B4-BE49-F238E27FC236}">
                <a16:creationId xmlns:a16="http://schemas.microsoft.com/office/drawing/2014/main" id="{AA40E04A-E432-4848-B858-D9E13E683616}"/>
              </a:ext>
            </a:extLst>
          </p:cNvPr>
          <p:cNvSpPr txBox="1"/>
          <p:nvPr/>
        </p:nvSpPr>
        <p:spPr>
          <a:xfrm>
            <a:off x="6789138" y="1075427"/>
            <a:ext cx="5120702" cy="1425991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12AA9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2AA92"/>
              </a:buClr>
              <a:buSzPts val="1200"/>
              <a:buFont typeface="Arial"/>
              <a:buChar char="•"/>
              <a:tabLst/>
              <a:defRPr/>
            </a:pPr>
            <a:r>
              <a:rPr lang="es-PE" sz="1200" b="1" dirty="0">
                <a:solidFill>
                  <a:srgbClr val="12AA92"/>
                </a:solidFill>
                <a:latin typeface="Calibri"/>
                <a:ea typeface="Century Gothic"/>
                <a:cs typeface="Century Gothic"/>
                <a:sym typeface="Century Gothic"/>
              </a:rPr>
              <a:t>2432</a:t>
            </a:r>
            <a:r>
              <a:rPr kumimoji="0" lang="es-PE" sz="1200" b="1" i="0" u="none" strike="noStrike" kern="1200" cap="none" spc="0" normalizeH="0" baseline="0" noProof="0" dirty="0">
                <a:ln>
                  <a:noFill/>
                </a:ln>
                <a:solidFill>
                  <a:srgbClr val="12AA92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 </a:t>
            </a:r>
            <a:r>
              <a:rPr lang="es-PE" sz="1100" dirty="0">
                <a:solidFill>
                  <a:prstClr val="black"/>
                </a:solidFill>
                <a:latin typeface="Calibri"/>
                <a:ea typeface="Century Gothic"/>
                <a:cs typeface="Century Gothic"/>
                <a:sym typeface="Century Gothic"/>
              </a:rPr>
              <a:t>PA revisados (Stock)</a:t>
            </a:r>
            <a:endParaRPr kumimoji="0" lang="es-P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12AA92"/>
              </a:buClr>
              <a:buSzPts val="1200"/>
              <a:buFont typeface="Arial"/>
              <a:buChar char="•"/>
              <a:tabLst/>
              <a:defRPr/>
            </a:pPr>
            <a:r>
              <a:rPr kumimoji="0" lang="es-PE" sz="1200" b="1" i="0" u="none" strike="noStrike" kern="1200" cap="none" spc="0" normalizeH="0" baseline="0" noProof="0" dirty="0">
                <a:ln>
                  <a:noFill/>
                </a:ln>
                <a:solidFill>
                  <a:srgbClr val="12AA92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1302</a:t>
            </a:r>
            <a:r>
              <a:rPr kumimoji="0" lang="es-PE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 requisitos eliminados y simplificados</a:t>
            </a:r>
            <a:endParaRPr kumimoji="0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12AA92"/>
              </a:buClr>
              <a:buSzPts val="1200"/>
              <a:buFont typeface="Arial"/>
              <a:buChar char="•"/>
              <a:tabLst/>
              <a:defRPr/>
            </a:pPr>
            <a:r>
              <a:rPr kumimoji="0" lang="es-PE" sz="1200" b="1" i="0" u="none" strike="noStrike" kern="1200" cap="none" spc="0" normalizeH="0" baseline="0" noProof="0" dirty="0">
                <a:ln>
                  <a:noFill/>
                </a:ln>
                <a:solidFill>
                  <a:srgbClr val="12AA92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319</a:t>
            </a:r>
            <a:r>
              <a:rPr kumimoji="0" lang="es-PE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 PA eliminados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12AA92"/>
              </a:buClr>
              <a:buSzPts val="1200"/>
              <a:buFont typeface="Arial"/>
              <a:buChar char="•"/>
              <a:tabLst/>
              <a:defRPr/>
            </a:pPr>
            <a:r>
              <a:rPr kumimoji="0" lang="es-PE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674 improcedentes</a:t>
            </a:r>
            <a:endParaRPr kumimoji="0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12AA92"/>
              </a:buClr>
              <a:buSzPts val="1200"/>
              <a:buFont typeface="Arial"/>
              <a:buChar char="•"/>
              <a:tabLst/>
              <a:defRPr/>
            </a:pPr>
            <a:r>
              <a:rPr kumimoji="0" lang="es-PE" sz="1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S/ 286.3 </a:t>
            </a:r>
            <a:r>
              <a:rPr kumimoji="0" lang="es-PE" sz="11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millones de cargas eliminadas</a:t>
            </a:r>
            <a:endParaRPr kumimoji="0" sz="11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50" name="Google Shape;112;p2">
            <a:extLst>
              <a:ext uri="{FF2B5EF4-FFF2-40B4-BE49-F238E27FC236}">
                <a16:creationId xmlns:a16="http://schemas.microsoft.com/office/drawing/2014/main" id="{9B9F7440-6BC9-40CE-B212-BBB3B22BCF19}"/>
              </a:ext>
            </a:extLst>
          </p:cNvPr>
          <p:cNvSpPr txBox="1"/>
          <p:nvPr/>
        </p:nvSpPr>
        <p:spPr>
          <a:xfrm>
            <a:off x="6789138" y="2642438"/>
            <a:ext cx="5120702" cy="1415732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DEA14B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indent="-285750">
              <a:buClr>
                <a:srgbClr val="DEA14B"/>
              </a:buClr>
              <a:buSzPts val="1200"/>
              <a:buFont typeface="Arial"/>
              <a:buChar char="•"/>
              <a:defRPr/>
            </a:pPr>
            <a:r>
              <a:rPr lang="es-MX" sz="1100" b="1" dirty="0">
                <a:solidFill>
                  <a:srgbClr val="DEA14B"/>
                </a:solidFill>
                <a:latin typeface="Calibri"/>
                <a:sym typeface="Century Gothic"/>
              </a:rPr>
              <a:t>1150</a:t>
            </a:r>
            <a:r>
              <a:rPr kumimoji="0" lang="es-MX" sz="1100" b="1" i="0" u="none" strike="noStrike" kern="1200" cap="none" spc="0" normalizeH="0" baseline="0" noProof="0" dirty="0">
                <a:ln>
                  <a:noFill/>
                </a:ln>
                <a:solidFill>
                  <a:srgbClr val="DEA14B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 </a:t>
            </a:r>
            <a:r>
              <a:rPr kumimoji="0" lang="es-MX" sz="11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entidades públicas cuentan con acceso al </a:t>
            </a:r>
            <a:r>
              <a:rPr kumimoji="0" lang="es-MX" sz="11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SUT</a:t>
            </a:r>
            <a:r>
              <a:rPr kumimoji="0" lang="es-MX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.</a:t>
            </a:r>
          </a:p>
          <a:p>
            <a:pPr marL="285750" indent="-285750">
              <a:spcBef>
                <a:spcPts val="800"/>
              </a:spcBef>
              <a:buClr>
                <a:srgbClr val="12AA92"/>
              </a:buClr>
              <a:buSzPts val="1200"/>
              <a:buFont typeface="Arial"/>
              <a:buChar char="•"/>
              <a:defRPr/>
            </a:pPr>
            <a:r>
              <a:rPr lang="es-PE" sz="1100" b="1" dirty="0">
                <a:solidFill>
                  <a:srgbClr val="DEA14B"/>
                </a:solidFill>
                <a:latin typeface="Calibri"/>
                <a:sym typeface="Century Gothic"/>
              </a:rPr>
              <a:t>536</a:t>
            </a:r>
            <a:r>
              <a:rPr lang="es-PE" sz="1100" dirty="0">
                <a:solidFill>
                  <a:prstClr val="black"/>
                </a:solidFill>
                <a:latin typeface="Calibri"/>
                <a:sym typeface="Century Gothic"/>
              </a:rPr>
              <a:t> entidades públicas cuenta con un </a:t>
            </a:r>
            <a:r>
              <a:rPr lang="es-PE" sz="1100" b="1" dirty="0">
                <a:solidFill>
                  <a:prstClr val="black"/>
                </a:solidFill>
                <a:latin typeface="Calibri"/>
                <a:sym typeface="Century Gothic"/>
              </a:rPr>
              <a:t>TUPA</a:t>
            </a:r>
            <a:r>
              <a:rPr lang="es-PE" sz="1100" dirty="0">
                <a:solidFill>
                  <a:prstClr val="black"/>
                </a:solidFill>
                <a:latin typeface="Calibri"/>
                <a:sym typeface="Century Gothic"/>
              </a:rPr>
              <a:t> vigente publicado en el </a:t>
            </a:r>
            <a:r>
              <a:rPr lang="es-PE" sz="1100" b="1" dirty="0">
                <a:solidFill>
                  <a:srgbClr val="FF0000"/>
                </a:solidFill>
                <a:latin typeface="Calibri"/>
                <a:sym typeface="Century Gothic"/>
              </a:rPr>
              <a:t>SUT</a:t>
            </a:r>
            <a:r>
              <a:rPr lang="es-PE" sz="1100" dirty="0">
                <a:solidFill>
                  <a:prstClr val="black"/>
                </a:solidFill>
                <a:latin typeface="Calibri"/>
                <a:sym typeface="Century Gothic"/>
              </a:rPr>
              <a:t>.</a:t>
            </a:r>
          </a:p>
          <a:p>
            <a:pPr marL="285750" indent="-285750">
              <a:spcBef>
                <a:spcPts val="800"/>
              </a:spcBef>
              <a:buClr>
                <a:srgbClr val="12AA92"/>
              </a:buClr>
              <a:buSzPts val="1200"/>
              <a:buFont typeface="Arial"/>
              <a:buChar char="•"/>
              <a:defRPr/>
            </a:pPr>
            <a:r>
              <a:rPr lang="es-PE" sz="1100" b="1" dirty="0">
                <a:solidFill>
                  <a:srgbClr val="DEA14B"/>
                </a:solidFill>
                <a:latin typeface="Calibri"/>
                <a:sym typeface="Century Gothic"/>
              </a:rPr>
              <a:t>113</a:t>
            </a:r>
            <a:r>
              <a:rPr lang="es-PE" sz="1100" dirty="0">
                <a:solidFill>
                  <a:prstClr val="black"/>
                </a:solidFill>
                <a:latin typeface="Calibri"/>
                <a:sym typeface="Century Gothic"/>
              </a:rPr>
              <a:t> entidades públicas han presentado y solicitado opinión favorable a su</a:t>
            </a:r>
            <a:r>
              <a:rPr lang="es-PE" sz="1100" dirty="0">
                <a:solidFill>
                  <a:prstClr val="black"/>
                </a:solidFill>
                <a:sym typeface="Century Gothic"/>
              </a:rPr>
              <a:t> </a:t>
            </a:r>
            <a:r>
              <a:rPr lang="es-PE" sz="1100" b="1" dirty="0">
                <a:solidFill>
                  <a:prstClr val="black"/>
                </a:solidFill>
                <a:sym typeface="Century Gothic"/>
              </a:rPr>
              <a:t>TUPA</a:t>
            </a:r>
            <a:r>
              <a:rPr lang="es-PE" sz="1100" dirty="0">
                <a:solidFill>
                  <a:prstClr val="black"/>
                </a:solidFill>
                <a:sym typeface="Century Gothic"/>
              </a:rPr>
              <a:t> </a:t>
            </a:r>
            <a:r>
              <a:rPr lang="es-PE" sz="1100" dirty="0">
                <a:solidFill>
                  <a:prstClr val="black"/>
                </a:solidFill>
                <a:latin typeface="Calibri"/>
                <a:sym typeface="Century Gothic"/>
              </a:rPr>
              <a:t> a través del el </a:t>
            </a:r>
            <a:r>
              <a:rPr lang="es-PE" sz="1100" b="1" dirty="0">
                <a:solidFill>
                  <a:srgbClr val="FF0000"/>
                </a:solidFill>
                <a:latin typeface="Calibri"/>
                <a:sym typeface="Century Gothic"/>
              </a:rPr>
              <a:t>SUT</a:t>
            </a:r>
            <a:r>
              <a:rPr lang="es-PE" sz="1100" dirty="0">
                <a:solidFill>
                  <a:prstClr val="black"/>
                </a:solidFill>
                <a:latin typeface="Calibri"/>
                <a:sym typeface="Century Gothic"/>
              </a:rPr>
              <a:t>.</a:t>
            </a:r>
          </a:p>
          <a:p>
            <a:pPr marL="285750" indent="-285750">
              <a:spcBef>
                <a:spcPts val="800"/>
              </a:spcBef>
              <a:buClr>
                <a:srgbClr val="12AA92"/>
              </a:buClr>
              <a:buSzPts val="1200"/>
              <a:buFont typeface="Arial"/>
              <a:buChar char="•"/>
              <a:defRPr/>
            </a:pPr>
            <a:r>
              <a:rPr lang="es-MX" sz="1100" b="1" dirty="0">
                <a:solidFill>
                  <a:srgbClr val="DEA14B"/>
                </a:solidFill>
                <a:latin typeface="Calibri"/>
                <a:sym typeface="Century Gothic"/>
              </a:rPr>
              <a:t>242</a:t>
            </a:r>
            <a:r>
              <a:rPr lang="es-MX" sz="1100" dirty="0">
                <a:solidFill>
                  <a:prstClr val="black"/>
                </a:solidFill>
                <a:latin typeface="Calibri"/>
                <a:sym typeface="Century Gothic"/>
              </a:rPr>
              <a:t> entidades públicas se encuentran en proceso registro y elaboración de su proyecto </a:t>
            </a:r>
            <a:r>
              <a:rPr lang="es-MX" sz="1100" b="1" dirty="0">
                <a:solidFill>
                  <a:prstClr val="black"/>
                </a:solidFill>
                <a:latin typeface="Calibri"/>
                <a:sym typeface="Century Gothic"/>
              </a:rPr>
              <a:t>TUPA</a:t>
            </a:r>
            <a:r>
              <a:rPr lang="es-MX" sz="1100" dirty="0">
                <a:solidFill>
                  <a:prstClr val="black"/>
                </a:solidFill>
                <a:latin typeface="Calibri"/>
                <a:sym typeface="Century Gothic"/>
              </a:rPr>
              <a:t> a través del </a:t>
            </a:r>
            <a:r>
              <a:rPr lang="es-MX" sz="1100" b="1" dirty="0">
                <a:solidFill>
                  <a:srgbClr val="FF0000"/>
                </a:solidFill>
                <a:latin typeface="Calibri"/>
                <a:sym typeface="Century Gothic"/>
              </a:rPr>
              <a:t>SUT</a:t>
            </a:r>
            <a:r>
              <a:rPr lang="es-MX" sz="1100" dirty="0">
                <a:solidFill>
                  <a:prstClr val="black"/>
                </a:solidFill>
                <a:latin typeface="Calibri"/>
                <a:sym typeface="Century Gothic"/>
              </a:rPr>
              <a:t>.  </a:t>
            </a:r>
          </a:p>
        </p:txBody>
      </p:sp>
      <p:sp>
        <p:nvSpPr>
          <p:cNvPr id="51" name="Google Shape;113;p2">
            <a:extLst>
              <a:ext uri="{FF2B5EF4-FFF2-40B4-BE49-F238E27FC236}">
                <a16:creationId xmlns:a16="http://schemas.microsoft.com/office/drawing/2014/main" id="{71038C61-18D3-40C8-A499-C303F1A1C9E2}"/>
              </a:ext>
            </a:extLst>
          </p:cNvPr>
          <p:cNvSpPr txBox="1"/>
          <p:nvPr/>
        </p:nvSpPr>
        <p:spPr>
          <a:xfrm>
            <a:off x="6789138" y="4199191"/>
            <a:ext cx="5120702" cy="954067"/>
          </a:xfrm>
          <a:prstGeom prst="rect">
            <a:avLst/>
          </a:prstGeom>
          <a:solidFill>
            <a:srgbClr val="FFFFFF"/>
          </a:solidFill>
          <a:ln w="9525" cap="flat" cmpd="sng">
            <a:solidFill>
              <a:srgbClr val="1D377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200"/>
              <a:buFont typeface="Arial"/>
              <a:buChar char="•"/>
              <a:tabLst/>
              <a:defRPr/>
            </a:pPr>
            <a:r>
              <a:rPr kumimoji="0" lang="es-PE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218</a:t>
            </a:r>
            <a:r>
              <a:rPr kumimoji="0" lang="es-PE" sz="1200" b="1" i="0" u="none" strike="noStrike" kern="1200" cap="none" spc="0" normalizeH="0" baseline="0" noProof="0" dirty="0">
                <a:ln>
                  <a:noFill/>
                </a:ln>
                <a:solidFill>
                  <a:srgbClr val="DEA14B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 </a:t>
            </a:r>
            <a:r>
              <a:rPr kumimoji="0" lang="es-PE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procedimientos administrativos estandarizados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200"/>
              <a:buFont typeface="Arial"/>
              <a:buChar char="•"/>
              <a:tabLst/>
              <a:defRPr/>
            </a:pPr>
            <a:r>
              <a:rPr lang="es-PE" sz="1100" dirty="0">
                <a:solidFill>
                  <a:prstClr val="black"/>
                </a:solidFill>
                <a:latin typeface="Calibri"/>
                <a:ea typeface="Century Gothic"/>
                <a:cs typeface="Century Gothic"/>
                <a:sym typeface="Century Gothic"/>
              </a:rPr>
              <a:t>195 a cargo de gobiernos regionales (producción, energía y minas, transportes y comunicaciones, turismo, entre otros)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200"/>
              <a:buFont typeface="Arial"/>
              <a:buChar char="•"/>
              <a:tabLst/>
              <a:defRPr/>
            </a:pPr>
            <a:r>
              <a:rPr kumimoji="0" lang="es-PE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entury Gothic"/>
                <a:cs typeface="Century Gothic"/>
                <a:sym typeface="Century Gothic"/>
              </a:rPr>
              <a:t>23 a cargo de gobiernos locales (licencias de funcionamiento, entre otros)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1200"/>
              <a:buFont typeface="Arial"/>
              <a:buChar char="•"/>
              <a:tabLst/>
              <a:defRPr/>
            </a:pPr>
            <a:r>
              <a:rPr lang="es-PE" sz="1100" dirty="0">
                <a:solidFill>
                  <a:prstClr val="black"/>
                </a:solidFill>
                <a:latin typeface="Calibri"/>
                <a:ea typeface="Century Gothic"/>
                <a:cs typeface="Century Gothic"/>
                <a:sym typeface="Century Gothic"/>
              </a:rPr>
              <a:t>1 de aplicación nacional, acceso a la información pública</a:t>
            </a:r>
            <a:endParaRPr kumimoji="0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Century Gothic"/>
              <a:cs typeface="Century Gothic"/>
              <a:sym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35834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/>
          <p:cNvSpPr/>
          <p:nvPr/>
        </p:nvSpPr>
        <p:spPr>
          <a:xfrm>
            <a:off x="717846" y="3683237"/>
            <a:ext cx="11474154" cy="171538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PE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ítulo 10"/>
          <p:cNvSpPr txBox="1">
            <a:spLocks/>
          </p:cNvSpPr>
          <p:nvPr/>
        </p:nvSpPr>
        <p:spPr>
          <a:xfrm>
            <a:off x="717846" y="4012251"/>
            <a:ext cx="10408778" cy="1057353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5560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Buena práctica </a:t>
            </a:r>
            <a:r>
              <a:rPr lang="es-PE" sz="2800" b="1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regulatoria</a:t>
            </a:r>
            <a:r>
              <a:rPr kumimoji="0" lang="es-PE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:</a:t>
            </a:r>
          </a:p>
          <a:p>
            <a:pPr marL="35560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PE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Agenda temprana</a:t>
            </a:r>
          </a:p>
        </p:txBody>
      </p:sp>
      <p:grpSp>
        <p:nvGrpSpPr>
          <p:cNvPr id="9" name="Grupo 8">
            <a:extLst>
              <a:ext uri="{FF2B5EF4-FFF2-40B4-BE49-F238E27FC236}">
                <a16:creationId xmlns:a16="http://schemas.microsoft.com/office/drawing/2014/main" id="{B3F04E68-5366-4F11-AB46-763AE575C89A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8E3FB593-E62A-6FC5-6E53-52B4485AC67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1" name="Imagen 10">
              <a:extLst>
                <a:ext uri="{FF2B5EF4-FFF2-40B4-BE49-F238E27FC236}">
                  <a16:creationId xmlns:a16="http://schemas.microsoft.com/office/drawing/2014/main" id="{12E0A41A-4A20-C21A-CF27-580E3A955D1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4809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D7707872-7B34-0B08-B6C7-FBF69A489F81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B44302D-90EE-2841-A623-C3DDA2DF2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CC0BB24-B843-CC62-F00E-E95D4F9AB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5" name="Título 1">
            <a:extLst>
              <a:ext uri="{FF2B5EF4-FFF2-40B4-BE49-F238E27FC236}">
                <a16:creationId xmlns:a16="http://schemas.microsoft.com/office/drawing/2014/main" id="{0699E225-C8E9-486A-9282-D651BAB5D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1291"/>
            <a:ext cx="10515600" cy="584775"/>
          </a:xfr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PE" sz="3200" b="1" dirty="0">
                <a:latin typeface="Century Gothic" panose="020B0502020202020204" pitchFamily="34" charset="0"/>
                <a:cs typeface="Arial" panose="020B0604020202020204" pitchFamily="34" charset="0"/>
              </a:rPr>
              <a:t>¿Qué es la agenda temprana?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E382496-29D1-40DA-8B1A-18422EC139C5}"/>
              </a:ext>
            </a:extLst>
          </p:cNvPr>
          <p:cNvSpPr txBox="1"/>
          <p:nvPr/>
        </p:nvSpPr>
        <p:spPr>
          <a:xfrm>
            <a:off x="6397524" y="3370763"/>
            <a:ext cx="4654790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P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El objetivo es lograr mayor predictibilidad, participación y transparencia en el proceso de producción regulatoria.</a:t>
            </a:r>
            <a:endParaRPr kumimoji="0" lang="es-PE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BF10A1E5-9D91-40C1-A98D-2B15A0B0EADC}"/>
              </a:ext>
            </a:extLst>
          </p:cNvPr>
          <p:cNvSpPr txBox="1"/>
          <p:nvPr/>
        </p:nvSpPr>
        <p:spPr>
          <a:xfrm>
            <a:off x="1292051" y="2755211"/>
            <a:ext cx="4502427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PE" sz="2000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Es un i</a:t>
            </a:r>
            <a:r>
              <a:rPr lang="es-P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nstrumento de </a:t>
            </a:r>
          </a:p>
          <a:p>
            <a:pPr algn="ctr"/>
            <a:r>
              <a:rPr lang="es-PE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planificación regulatoria</a:t>
            </a:r>
            <a:r>
              <a:rPr lang="es-P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, con él las entidades públicas programan y publican los </a:t>
            </a:r>
            <a:r>
              <a:rPr lang="es-PE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borradores de problemas públicos </a:t>
            </a:r>
            <a:r>
              <a:rPr lang="es-P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que proyectan abordar mediante </a:t>
            </a:r>
            <a:r>
              <a:rPr lang="es-PE" sz="20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posibles intervenciones regulatorias </a:t>
            </a:r>
            <a:r>
              <a:rPr lang="es-PE" sz="20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durante el año.</a:t>
            </a:r>
            <a:endParaRPr lang="es-PE" sz="2000" dirty="0"/>
          </a:p>
        </p:txBody>
      </p:sp>
    </p:spTree>
    <p:extLst>
      <p:ext uri="{BB962C8B-B14F-4D97-AF65-F5344CB8AC3E}">
        <p14:creationId xmlns:p14="http://schemas.microsoft.com/office/powerpoint/2010/main" val="17322049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>
            <a:extLst>
              <a:ext uri="{FF2B5EF4-FFF2-40B4-BE49-F238E27FC236}">
                <a16:creationId xmlns:a16="http://schemas.microsoft.com/office/drawing/2014/main" id="{D7707872-7B34-0B08-B6C7-FBF69A489F81}"/>
              </a:ext>
            </a:extLst>
          </p:cNvPr>
          <p:cNvGrpSpPr/>
          <p:nvPr/>
        </p:nvGrpSpPr>
        <p:grpSpPr>
          <a:xfrm>
            <a:off x="465834" y="188503"/>
            <a:ext cx="11072797" cy="630058"/>
            <a:chOff x="465834" y="188503"/>
            <a:chExt cx="11072797" cy="630058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3B44302D-90EE-2841-A623-C3DDA2DF2BE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32098" t="17730" r="49492" b="75651"/>
            <a:stretch/>
          </p:blipFill>
          <p:spPr>
            <a:xfrm>
              <a:off x="465834" y="197128"/>
              <a:ext cx="2682278" cy="542565"/>
            </a:xfrm>
            <a:prstGeom prst="rect">
              <a:avLst/>
            </a:prstGeom>
          </p:spPr>
        </p:pic>
        <p:pic>
          <p:nvPicPr>
            <p:cNvPr id="16" name="Imagen 15">
              <a:extLst>
                <a:ext uri="{FF2B5EF4-FFF2-40B4-BE49-F238E27FC236}">
                  <a16:creationId xmlns:a16="http://schemas.microsoft.com/office/drawing/2014/main" id="{6CC0BB24-B843-CC62-F00E-E95D4F9AB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1340" b="13423"/>
            <a:stretch/>
          </p:blipFill>
          <p:spPr>
            <a:xfrm>
              <a:off x="9941008" y="188503"/>
              <a:ext cx="1597623" cy="630058"/>
            </a:xfrm>
            <a:prstGeom prst="rect">
              <a:avLst/>
            </a:prstGeom>
          </p:spPr>
        </p:pic>
      </p:grpSp>
      <p:sp>
        <p:nvSpPr>
          <p:cNvPr id="5" name="Título 1">
            <a:extLst>
              <a:ext uri="{FF2B5EF4-FFF2-40B4-BE49-F238E27FC236}">
                <a16:creationId xmlns:a16="http://schemas.microsoft.com/office/drawing/2014/main" id="{0699E225-C8E9-486A-9282-D651BAB5D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1291"/>
            <a:ext cx="10515600" cy="584775"/>
          </a:xfrm>
          <a:noFill/>
          <a:effectLst/>
        </p:spPr>
        <p:txBody>
          <a:bodyPr vert="horz" wrap="square" lIns="91440" tIns="45720" rIns="91440" bIns="45720" rtlCol="0" anchor="ctr">
            <a:sp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s-PE" sz="3200" b="1" dirty="0">
                <a:latin typeface="Century Gothic" panose="020B0502020202020204" pitchFamily="34" charset="0"/>
                <a:cs typeface="Arial" panose="020B0604020202020204" pitchFamily="34" charset="0"/>
              </a:rPr>
              <a:t>Logros de la agenda temprana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D46FD82A-1E23-4263-AC87-A8A4FC04554D}"/>
              </a:ext>
            </a:extLst>
          </p:cNvPr>
          <p:cNvSpPr txBox="1"/>
          <p:nvPr/>
        </p:nvSpPr>
        <p:spPr>
          <a:xfrm>
            <a:off x="986711" y="2361377"/>
            <a:ext cx="4322801" cy="310854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32 </a:t>
            </a:r>
            <a:r>
              <a:rPr kumimoji="0" lang="es-E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entidades con función normativa cuentan con una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agenda temprana.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lang="es-ES" sz="2800" b="1" dirty="0">
                <a:solidFill>
                  <a:schemeClr val="accent5">
                    <a:lumMod val="75000"/>
                  </a:schemeClr>
                </a:solidFill>
                <a:latin typeface="Calibri"/>
              </a:rPr>
              <a:t> 23</a:t>
            </a:r>
            <a:r>
              <a:rPr lang="es-ES" sz="2800" dirty="0">
                <a:solidFill>
                  <a:schemeClr val="accent5">
                    <a:lumMod val="75000"/>
                  </a:schemeClr>
                </a:solidFill>
                <a:latin typeface="Calibri"/>
              </a:rPr>
              <a:t> </a:t>
            </a:r>
            <a:r>
              <a:rPr kumimoji="0" lang="es-ES" sz="20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entidades </a:t>
            </a:r>
            <a:r>
              <a:rPr lang="es-ES" sz="2000" dirty="0">
                <a:solidFill>
                  <a:prstClr val="black"/>
                </a:solidFill>
                <a:latin typeface="Calibri"/>
              </a:rPr>
              <a:t>analizaron los problemas públicos que abordarían en el año y  c</a:t>
            </a:r>
            <a:r>
              <a:rPr kumimoji="0" lang="es-ES" sz="2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omunicaron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que estos no se encontraban dentro del alcance del AIR Ex Ante. No corresponde aprobar una agenda temprana.</a:t>
            </a:r>
            <a:endParaRPr kumimoji="0" lang="es-PE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30C8FE3-4771-439F-A602-A55BB3C30045}"/>
              </a:ext>
            </a:extLst>
          </p:cNvPr>
          <p:cNvSpPr txBox="1"/>
          <p:nvPr/>
        </p:nvSpPr>
        <p:spPr>
          <a:xfrm>
            <a:off x="5821017" y="3429000"/>
            <a:ext cx="5532783" cy="21236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s-ES" sz="2400" b="1" dirty="0">
                <a:solidFill>
                  <a:schemeClr val="accent5">
                    <a:lumMod val="75000"/>
                  </a:schemeClr>
                </a:solidFill>
                <a:latin typeface="Calibri"/>
              </a:rPr>
              <a:t>9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entidades </a:t>
            </a:r>
            <a:r>
              <a:rPr kumimoji="0" lang="es-ES" sz="20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 OBLIGADAS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del Poder Ejecutivo publicaron agenda temprana 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s-ES" sz="2400" b="1" dirty="0">
                <a:solidFill>
                  <a:schemeClr val="accent5">
                    <a:lumMod val="75000"/>
                  </a:schemeClr>
                </a:solidFill>
                <a:latin typeface="Calibri"/>
              </a:rPr>
              <a:t>2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aprobaron su propia agenda temprana </a:t>
            </a:r>
          </a:p>
          <a:p>
            <a:pPr marL="800100" lvl="1" indent="-342900">
              <a:buFont typeface="Arial" panose="020B0604020202020204" pitchFamily="34" charset="0"/>
              <a:buChar char="•"/>
              <a:defRPr/>
            </a:pPr>
            <a:r>
              <a:rPr lang="es-ES" sz="2400" b="1" dirty="0">
                <a:solidFill>
                  <a:schemeClr val="accent5">
                    <a:lumMod val="75000"/>
                  </a:schemeClr>
                </a:solidFill>
                <a:latin typeface="Calibri"/>
              </a:rPr>
              <a:t>7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remitieron sus problemas públicos para ser incorporados en la agenda temprana de </a:t>
            </a:r>
            <a:r>
              <a:rPr kumimoji="0" lang="es-E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 Sector</a:t>
            </a:r>
            <a:r>
              <a:rPr kumimoji="0" lang="es-PE" sz="200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.</a:t>
            </a:r>
            <a:endParaRPr kumimoji="0" lang="es-PE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51D820A-1C9E-4CF7-8C66-27AF6D0D56D1}"/>
              </a:ext>
            </a:extLst>
          </p:cNvPr>
          <p:cNvSpPr txBox="1"/>
          <p:nvPr/>
        </p:nvSpPr>
        <p:spPr>
          <a:xfrm>
            <a:off x="5821017" y="2361377"/>
            <a:ext cx="5532782" cy="76944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R="0" lvl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311 borradores de problemas públicos </a:t>
            </a:r>
            <a:r>
              <a:rPr kumimoji="0" lang="es-E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contenidos en las agendas tempranas de 2023</a:t>
            </a:r>
            <a:r>
              <a:rPr kumimoji="0" lang="es-PE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verage"/>
                <a:ea typeface="+mn-ea"/>
                <a:cs typeface="+mn-cs"/>
              </a:rPr>
              <a:t>.</a:t>
            </a:r>
            <a:endParaRPr kumimoji="0" lang="es-PE" sz="20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50503545"/>
      </p:ext>
    </p:extLst>
  </p:cSld>
  <p:clrMapOvr>
    <a:masterClrMapping/>
  </p:clrMapOvr>
</p:sld>
</file>

<file path=ppt/theme/theme1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7_Office Theme">
  <a:themeElements>
    <a:clrScheme name="ThemeBMC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0779B7"/>
      </a:accent1>
      <a:accent2>
        <a:srgbClr val="019ADD"/>
      </a:accent2>
      <a:accent3>
        <a:srgbClr val="6BC2ED"/>
      </a:accent3>
      <a:accent4>
        <a:srgbClr val="A7CCDF"/>
      </a:accent4>
      <a:accent5>
        <a:srgbClr val="595959"/>
      </a:accent5>
      <a:accent6>
        <a:srgbClr val="3F3F3F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</TotalTime>
  <Words>1840</Words>
  <Application>Microsoft Office PowerPoint</Application>
  <PresentationFormat>Panorámica</PresentationFormat>
  <Paragraphs>144</Paragraphs>
  <Slides>28</Slides>
  <Notes>3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28</vt:i4>
      </vt:variant>
    </vt:vector>
  </HeadingPairs>
  <TitlesOfParts>
    <vt:vector size="36" baseType="lpstr">
      <vt:lpstr>Arial</vt:lpstr>
      <vt:lpstr>Average</vt:lpstr>
      <vt:lpstr>Calibri</vt:lpstr>
      <vt:lpstr>Calibri Light</vt:lpstr>
      <vt:lpstr>Century Gothic</vt:lpstr>
      <vt:lpstr>Wingdings</vt:lpstr>
      <vt:lpstr>1_Tema de Office</vt:lpstr>
      <vt:lpstr>7_Office Theme</vt:lpstr>
      <vt:lpstr>Experiencias en Buenas Prácticas Regulatorias:  LA Mejora Regulatoria en el Perú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¿Qué es la agenda temprana?</vt:lpstr>
      <vt:lpstr>Logros de la agenda temprana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Evaluación de Normas Técnicas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Andrea Orellana Álvarez</dc:creator>
  <cp:lastModifiedBy>Jose Rufino Salas Caceres</cp:lastModifiedBy>
  <cp:revision>326</cp:revision>
  <cp:lastPrinted>2023-03-02T18:58:40Z</cp:lastPrinted>
  <dcterms:created xsi:type="dcterms:W3CDTF">2018-11-05T14:40:43Z</dcterms:created>
  <dcterms:modified xsi:type="dcterms:W3CDTF">2023-03-02T20:51:28Z</dcterms:modified>
</cp:coreProperties>
</file>