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7" r:id="rId2"/>
    <p:sldId id="407" r:id="rId3"/>
    <p:sldId id="417" r:id="rId4"/>
    <p:sldId id="416" r:id="rId5"/>
    <p:sldId id="989" r:id="rId6"/>
    <p:sldId id="409" r:id="rId7"/>
    <p:sldId id="414" r:id="rId8"/>
    <p:sldId id="410" r:id="rId9"/>
    <p:sldId id="401" r:id="rId10"/>
  </p:sldIdLst>
  <p:sldSz cx="12192000" cy="6858000"/>
  <p:notesSz cx="6669088" cy="9775825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FB3974E0-5129-49B6-8C8C-9332D4F79DCF}">
          <p14:sldIdLst>
            <p14:sldId id="257"/>
            <p14:sldId id="407"/>
            <p14:sldId id="417"/>
            <p14:sldId id="416"/>
            <p14:sldId id="989"/>
            <p14:sldId id="409"/>
            <p14:sldId id="414"/>
            <p14:sldId id="410"/>
            <p14:sldId id="4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3333FF"/>
    <a:srgbClr val="5F9127"/>
    <a:srgbClr val="0000FF"/>
    <a:srgbClr val="4CA22E"/>
    <a:srgbClr val="FF6600"/>
    <a:srgbClr val="3366CC"/>
    <a:srgbClr val="E7E200"/>
    <a:srgbClr val="005DA2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41" autoAdjust="0"/>
    <p:restoredTop sz="84254" autoAdjust="0"/>
  </p:normalViewPr>
  <p:slideViewPr>
    <p:cSldViewPr snapToGrid="0">
      <p:cViewPr varScale="1">
        <p:scale>
          <a:sx n="96" d="100"/>
          <a:sy n="96" d="100"/>
        </p:scale>
        <p:origin x="105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665" cy="489339"/>
          </a:xfrm>
          <a:prstGeom prst="rect">
            <a:avLst/>
          </a:prstGeom>
        </p:spPr>
        <p:txBody>
          <a:bodyPr vert="horz" lIns="89896" tIns="44948" rIns="89896" bIns="44948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776866" y="0"/>
            <a:ext cx="2890665" cy="489339"/>
          </a:xfrm>
          <a:prstGeom prst="rect">
            <a:avLst/>
          </a:prstGeom>
        </p:spPr>
        <p:txBody>
          <a:bodyPr vert="horz" lIns="89896" tIns="44948" rIns="89896" bIns="44948" rtlCol="0"/>
          <a:lstStyle>
            <a:lvl1pPr algn="r">
              <a:defRPr sz="1200"/>
            </a:lvl1pPr>
          </a:lstStyle>
          <a:p>
            <a:fld id="{B32DD0C1-9179-4EA1-B341-50B5935EE614}" type="datetimeFigureOut">
              <a:rPr lang="es-PE" smtClean="0"/>
              <a:pPr/>
              <a:t>2/03/2023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1" y="9284924"/>
            <a:ext cx="2890665" cy="489338"/>
          </a:xfrm>
          <a:prstGeom prst="rect">
            <a:avLst/>
          </a:prstGeom>
        </p:spPr>
        <p:txBody>
          <a:bodyPr vert="horz" lIns="89896" tIns="44948" rIns="89896" bIns="44948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776866" y="9284924"/>
            <a:ext cx="2890665" cy="489338"/>
          </a:xfrm>
          <a:prstGeom prst="rect">
            <a:avLst/>
          </a:prstGeom>
        </p:spPr>
        <p:txBody>
          <a:bodyPr vert="horz" lIns="89896" tIns="44948" rIns="89896" bIns="44948" rtlCol="0" anchor="b"/>
          <a:lstStyle>
            <a:lvl1pPr algn="r">
              <a:defRPr sz="1200"/>
            </a:lvl1pPr>
          </a:lstStyle>
          <a:p>
            <a:fld id="{7D2B8DE6-23B2-4B5F-8084-2960574EE9FF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02896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9938" cy="490489"/>
          </a:xfrm>
          <a:prstGeom prst="rect">
            <a:avLst/>
          </a:prstGeom>
        </p:spPr>
        <p:txBody>
          <a:bodyPr vert="horz" lIns="89896" tIns="44948" rIns="89896" bIns="44948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777607" y="1"/>
            <a:ext cx="2889938" cy="490489"/>
          </a:xfrm>
          <a:prstGeom prst="rect">
            <a:avLst/>
          </a:prstGeom>
        </p:spPr>
        <p:txBody>
          <a:bodyPr vert="horz" lIns="89896" tIns="44948" rIns="89896" bIns="44948" rtlCol="0"/>
          <a:lstStyle>
            <a:lvl1pPr algn="r">
              <a:defRPr sz="1200"/>
            </a:lvl1pPr>
          </a:lstStyle>
          <a:p>
            <a:fld id="{1D685245-4613-4D15-BAB2-59F083200382}" type="datetimeFigureOut">
              <a:rPr lang="es-PE" smtClean="0"/>
              <a:pPr/>
              <a:t>2/03/2023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03225" y="1222375"/>
            <a:ext cx="5862638" cy="3298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896" tIns="44948" rIns="89896" bIns="44948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66909" y="4704615"/>
            <a:ext cx="5335270" cy="3849231"/>
          </a:xfrm>
          <a:prstGeom prst="rect">
            <a:avLst/>
          </a:prstGeom>
        </p:spPr>
        <p:txBody>
          <a:bodyPr vert="horz" lIns="89896" tIns="44948" rIns="89896" bIns="44948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285338"/>
            <a:ext cx="2889938" cy="490488"/>
          </a:xfrm>
          <a:prstGeom prst="rect">
            <a:avLst/>
          </a:prstGeom>
        </p:spPr>
        <p:txBody>
          <a:bodyPr vert="horz" lIns="89896" tIns="44948" rIns="89896" bIns="44948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777607" y="9285338"/>
            <a:ext cx="2889938" cy="490488"/>
          </a:xfrm>
          <a:prstGeom prst="rect">
            <a:avLst/>
          </a:prstGeom>
        </p:spPr>
        <p:txBody>
          <a:bodyPr vert="horz" lIns="89896" tIns="44948" rIns="89896" bIns="44948" rtlCol="0" anchor="b"/>
          <a:lstStyle>
            <a:lvl1pPr algn="r">
              <a:defRPr sz="1200"/>
            </a:lvl1pPr>
          </a:lstStyle>
          <a:p>
            <a:fld id="{AFC3982E-4DCE-45FA-88FF-F64474BF767E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30152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3225" y="1222375"/>
            <a:ext cx="5862638" cy="3298825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96219F-725B-4E49-873D-78D13E40495B}" type="slidenum">
              <a:rPr lang="es-E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79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3982E-4DCE-45FA-88FF-F64474BF767E}" type="slidenum">
              <a:rPr lang="es-PE" smtClean="0"/>
              <a:pPr/>
              <a:t>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62192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3982E-4DCE-45FA-88FF-F64474BF767E}" type="slidenum">
              <a:rPr lang="es-PE" smtClean="0"/>
              <a:pPr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2188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3982E-4DCE-45FA-88FF-F64474BF767E}" type="slidenum">
              <a:rPr lang="es-PE" smtClean="0"/>
              <a:pPr/>
              <a:t>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98629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noProof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293D36-5927-4552-BA53-A73CEA17EA71}" type="slidenum">
              <a:rPr lang="es-PE" smtClean="0"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46855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3982E-4DCE-45FA-88FF-F64474BF767E}" type="slidenum">
              <a:rPr lang="es-PE" smtClean="0"/>
              <a:pPr/>
              <a:t>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31415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3982E-4DCE-45FA-88FF-F64474BF767E}" type="slidenum">
              <a:rPr lang="es-PE" smtClean="0"/>
              <a:pPr/>
              <a:t>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03598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184"/>
              </a:spcAft>
            </a:pPr>
            <a:r>
              <a:rPr lang="es-PE" dirty="0"/>
              <a:t>Una vez establecida la Decisión de actualizar la Decisión 516.</a:t>
            </a:r>
          </a:p>
          <a:p>
            <a:pPr algn="just">
              <a:spcAft>
                <a:spcPts val="1184"/>
              </a:spcAft>
            </a:pPr>
            <a:r>
              <a:rPr lang="es-PE" dirty="0"/>
              <a:t>El MINCETUR como responsable de las negociaciones comerciales internacionales, realizó coordinaciones con el Ministerio de Salud - DIGEMID y la industria nacional representada por COPECOH, para establecer la posición nacional, antes de cada ronda de negociación.</a:t>
            </a:r>
          </a:p>
          <a:p>
            <a:pPr algn="just">
              <a:spcAft>
                <a:spcPts val="1184"/>
              </a:spcAft>
            </a:pPr>
            <a:r>
              <a:rPr lang="es-PE" dirty="0"/>
              <a:t>Se mantuvo vigilante para que se cumplan con los compromisos asumidos por el Perú en la Organización Mundial de Comercio, la Comunidad Andina y Acuerdos Comerciales Bilaterales. </a:t>
            </a:r>
          </a:p>
          <a:p>
            <a:pPr algn="just">
              <a:spcAft>
                <a:spcPts val="1184"/>
              </a:spcAft>
            </a:pPr>
            <a:r>
              <a:rPr lang="es-PE" dirty="0"/>
              <a:t>Después de cada reunión se ha venido informando a la industria de los avances de cada reunión.</a:t>
            </a:r>
          </a:p>
          <a:p>
            <a:pPr algn="just">
              <a:spcAft>
                <a:spcPts val="1184"/>
              </a:spcAft>
            </a:pPr>
            <a:r>
              <a:rPr lang="es-PE" dirty="0"/>
              <a:t>En ese sentido, se ha tratado de establecer un equilibrio entre los intereses públicos y privados.</a:t>
            </a:r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3982E-4DCE-45FA-88FF-F64474BF767E}" type="slidenum">
              <a:rPr lang="es-PE" smtClean="0"/>
              <a:pPr/>
              <a:t>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90702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3982E-4DCE-45FA-88FF-F64474BF767E}" type="slidenum">
              <a:rPr lang="es-PE" smtClean="0"/>
              <a:pPr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897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0 Rectángulo"/>
          <p:cNvSpPr/>
          <p:nvPr/>
        </p:nvSpPr>
        <p:spPr>
          <a:xfrm>
            <a:off x="1206500" y="3648078"/>
            <a:ext cx="97536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32 Rectángulo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21 Rectángulo"/>
          <p:cNvSpPr/>
          <p:nvPr/>
        </p:nvSpPr>
        <p:spPr>
          <a:xfrm>
            <a:off x="1206500" y="3648078"/>
            <a:ext cx="3048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31 Rectángulo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10" name="27 Marcador de fecha"/>
          <p:cNvSpPr>
            <a:spLocks noGrp="1"/>
          </p:cNvSpPr>
          <p:nvPr>
            <p:ph type="dt" sz="half" idx="10"/>
          </p:nvPr>
        </p:nvSpPr>
        <p:spPr>
          <a:xfrm>
            <a:off x="8534400" y="6354763"/>
            <a:ext cx="3048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11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865033" y="6354763"/>
            <a:ext cx="4633384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12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621367" y="6354763"/>
            <a:ext cx="16256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991C5-629D-4529-8D16-234A7DA923B0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38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Conector recto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5" name="7 Triángulo isósceles"/>
          <p:cNvSpPr>
            <a:spLocks noChangeAspect="1"/>
          </p:cNvSpPr>
          <p:nvPr/>
        </p:nvSpPr>
        <p:spPr>
          <a:xfrm rot="5400000">
            <a:off x="590550" y="6447368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8 Conector recto"/>
          <p:cNvSpPr>
            <a:spLocks noChangeShapeType="1"/>
          </p:cNvSpPr>
          <p:nvPr/>
        </p:nvSpPr>
        <p:spPr bwMode="auto">
          <a:xfrm rot="5400000">
            <a:off x="581607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9710-5BA3-42B0-8DFE-9232AACE6A47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03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4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12E02-2DA0-4AE7-B144-BA85E4000977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21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09600" y="1219200"/>
            <a:ext cx="5384800" cy="49101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384800" cy="49101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17B65-DF53-475E-BAE1-E94289DACF33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29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219200"/>
            <a:ext cx="5384800" cy="49101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6197600" y="1219203"/>
            <a:ext cx="5384800" cy="237807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6197600" y="3749678"/>
            <a:ext cx="5384800" cy="237966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8A369-C298-4A4C-9CC6-C3D4D2C97C3D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26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43A8E-10D1-4C92-AB29-CC69138EB947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78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/>
          <p:cNvSpPr/>
          <p:nvPr/>
        </p:nvSpPr>
        <p:spPr>
          <a:xfrm>
            <a:off x="1219200" y="2819403"/>
            <a:ext cx="97536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7 Rectángulo"/>
          <p:cNvSpPr/>
          <p:nvPr/>
        </p:nvSpPr>
        <p:spPr>
          <a:xfrm>
            <a:off x="1219200" y="2819403"/>
            <a:ext cx="3048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>
          <a:xfrm>
            <a:off x="8534400" y="6354763"/>
            <a:ext cx="3048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865033" y="6354763"/>
            <a:ext cx="4633384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26635" y="6354763"/>
            <a:ext cx="2027767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5FDE6-35DB-445C-87EA-51BA8BAED5FB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70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53938-3BD6-4542-AA3D-5D8E9EC32303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53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6197602" y="1295400"/>
            <a:ext cx="5389033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39B5D-D715-4410-83E3-7B1A2CFF51CB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62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Triángulo isósceles"/>
          <p:cNvSpPr>
            <a:spLocks noChangeAspect="1"/>
          </p:cNvSpPr>
          <p:nvPr/>
        </p:nvSpPr>
        <p:spPr>
          <a:xfrm rot="5400000">
            <a:off x="590550" y="6447368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C2045-039F-499D-867C-2ACC59CDC685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91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Conector recto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6" name="9 Conector recto"/>
          <p:cNvSpPr>
            <a:spLocks noChangeShapeType="1"/>
          </p:cNvSpPr>
          <p:nvPr/>
        </p:nvSpPr>
        <p:spPr bwMode="auto">
          <a:xfrm rot="5400000">
            <a:off x="5220231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7" name="8 Triángulo isósceles"/>
          <p:cNvSpPr>
            <a:spLocks noChangeAspect="1"/>
          </p:cNvSpPr>
          <p:nvPr/>
        </p:nvSpPr>
        <p:spPr>
          <a:xfrm rot="5400000">
            <a:off x="590550" y="6447368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8432800" y="1219203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2" name="11 Marcador de contenido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8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10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1E9A9-8A55-4447-80F9-E4ECAD463B75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22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Conector recto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6" name="8 Triángulo isósceles"/>
          <p:cNvSpPr>
            <a:spLocks noChangeAspect="1"/>
          </p:cNvSpPr>
          <p:nvPr/>
        </p:nvSpPr>
        <p:spPr>
          <a:xfrm rot="5400000">
            <a:off x="590550" y="6447368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9 Rectángulo"/>
          <p:cNvSpPr/>
          <p:nvPr/>
        </p:nvSpPr>
        <p:spPr>
          <a:xfrm>
            <a:off x="609602" y="500063"/>
            <a:ext cx="243417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s-ES" noProof="0"/>
              <a:t>Haga clic en el icono para agregar una imagen</a:t>
            </a:r>
            <a:endParaRPr lang="en-U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8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10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F6F95-62A8-4900-A068-06DA4596EA87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32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0DAF4-6B79-4E69-8189-D9BA3B1463FB}" type="slidenum">
              <a:rPr lang="en-US">
                <a:solidFill>
                  <a:srgbClr val="464653"/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24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2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027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219200"/>
            <a:ext cx="109728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8534402" y="6356353"/>
            <a:ext cx="3052233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865033" y="6356353"/>
            <a:ext cx="4673600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7033" y="6356353"/>
            <a:ext cx="26416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FAAB03-A046-4544-B40C-7FB2798A6480}" type="slidenum">
              <a:rPr 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28" name="27 Conector recto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29" name="28 Conector recto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10" name="9 Triángulo isósceles"/>
          <p:cNvSpPr>
            <a:spLocks noChangeAspect="1"/>
          </p:cNvSpPr>
          <p:nvPr/>
        </p:nvSpPr>
        <p:spPr>
          <a:xfrm rot="5400000">
            <a:off x="590550" y="6447368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199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E14545"/>
        </a:buClr>
        <a:buSzPct val="70000"/>
        <a:buFont typeface="Wingdings" pitchFamily="2" charset="2"/>
        <a:buChar char="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11412" y="1525776"/>
            <a:ext cx="8769176" cy="1081088"/>
          </a:xfrm>
        </p:spPr>
        <p:txBody>
          <a:bodyPr/>
          <a:lstStyle/>
          <a:p>
            <a:pPr algn="ctr" eaLnBrk="1" hangingPunct="1"/>
            <a:r>
              <a:rPr lang="es-PE" b="1" dirty="0">
                <a:latin typeface="+mn-lt"/>
                <a:ea typeface="+mn-ea"/>
                <a:cs typeface="+mn-cs"/>
              </a:rPr>
              <a:t>EXPERIENCIAS DE COOPERACIÓN REGULATORIA DEL PERÚ </a:t>
            </a:r>
            <a:br>
              <a:rPr lang="es-PE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s-E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122405" y="3870753"/>
            <a:ext cx="7056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s-MX" sz="2000" b="1" dirty="0">
                <a:latin typeface="Gill Sans MT (Cuerpo)"/>
              </a:rPr>
              <a:t>INGRID JAUREGUI LOZANO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s-MX" sz="2000" dirty="0">
                <a:latin typeface="Gill Sans MT (Cuerpo)"/>
              </a:rPr>
              <a:t>Dirección de Requisitos Técnicos al Comercio Exterior</a:t>
            </a:r>
            <a:endParaRPr lang="es-PE" sz="2000" dirty="0">
              <a:latin typeface="Gill Sans MT (Cuerpo)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s-PE" sz="2000" dirty="0">
                <a:latin typeface="Gill Sans MT (Cuerpo)"/>
              </a:rPr>
              <a:t>Viceministerio de Comercio Exterior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E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9048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PE" altLang="es-P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5" descr="http://www.derechosdigitales.org/wp-content/uploads/tpp-peru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927684" y="6370528"/>
            <a:ext cx="1625600" cy="366712"/>
          </a:xfrm>
        </p:spPr>
        <p:txBody>
          <a:bodyPr/>
          <a:lstStyle/>
          <a:p>
            <a:pPr>
              <a:defRPr/>
            </a:pPr>
            <a:fld id="{37E991C5-629D-4529-8D16-234A7DA923B0}" type="slidenum">
              <a:rPr lang="en-US" smtClean="0">
                <a:solidFill>
                  <a:srgbClr val="464653"/>
                </a:solidFill>
              </a:rPr>
              <a:pPr>
                <a:defRPr/>
              </a:pPr>
              <a:t>1</a:t>
            </a:fld>
            <a:endParaRPr lang="en-US" dirty="0">
              <a:solidFill>
                <a:srgbClr val="464653"/>
              </a:solidFill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5A850A7-3DEE-416A-89F9-1241750CE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28600"/>
            <a:ext cx="3159990" cy="669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CuadroTexto">
            <a:extLst>
              <a:ext uri="{FF2B5EF4-FFF2-40B4-BE49-F238E27FC236}">
                <a16:creationId xmlns:a16="http://schemas.microsoft.com/office/drawing/2014/main" id="{E61BE6A9-6020-401E-8C9E-508454266B1C}"/>
              </a:ext>
            </a:extLst>
          </p:cNvPr>
          <p:cNvSpPr txBox="1"/>
          <p:nvPr/>
        </p:nvSpPr>
        <p:spPr>
          <a:xfrm>
            <a:off x="3122405" y="5204205"/>
            <a:ext cx="7056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GT" sz="1600" dirty="0">
                <a:latin typeface="Gill Sans MT (Cuerpo)"/>
                <a:cs typeface="Times New Roman" panose="02020603050405020304" pitchFamily="18" charset="0"/>
              </a:rPr>
              <a:t>Lima, 02 de marzo de 2023</a:t>
            </a:r>
            <a:endParaRPr lang="es-MX" sz="1600" dirty="0">
              <a:latin typeface="Gill Sans MT (Cuerpo)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0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89B9895-2B72-4D3B-B90A-E272B425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112E02-2DA0-4AE7-B144-BA85E4000977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6" name="1 Título">
            <a:extLst>
              <a:ext uri="{FF2B5EF4-FFF2-40B4-BE49-F238E27FC236}">
                <a16:creationId xmlns:a16="http://schemas.microsoft.com/office/drawing/2014/main" id="{57716CEA-121B-489A-BD84-158D3304661D}"/>
              </a:ext>
            </a:extLst>
          </p:cNvPr>
          <p:cNvSpPr txBox="1">
            <a:spLocks/>
          </p:cNvSpPr>
          <p:nvPr/>
        </p:nvSpPr>
        <p:spPr bwMode="auto">
          <a:xfrm>
            <a:off x="316523" y="269631"/>
            <a:ext cx="11720534" cy="69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lvl="0" algn="ctr" eaLnBrk="0" fontAlgn="base" hangingPunct="0">
              <a:buClr>
                <a:srgbClr val="5F5F5F"/>
              </a:buClr>
              <a:buSzPct val="76000"/>
              <a:defRPr/>
            </a:pPr>
            <a:r>
              <a:rPr lang="es-PE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Cooperación Regulatoria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5F825D5-EA55-4E8E-89E6-6E1144DB87D4}"/>
              </a:ext>
            </a:extLst>
          </p:cNvPr>
          <p:cNvSpPr txBox="1"/>
          <p:nvPr/>
        </p:nvSpPr>
        <p:spPr>
          <a:xfrm>
            <a:off x="1071390" y="1475991"/>
            <a:ext cx="1021080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s-PE" sz="2800" b="1" dirty="0"/>
              <a:t>¿Qué representa?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s-PE" sz="2800" dirty="0"/>
              <a:t>Una valiosa oportunidad para que los países y, en especial los </a:t>
            </a:r>
            <a:r>
              <a:rPr lang="es-PE" sz="2800" b="1" dirty="0"/>
              <a:t>reguladores </a:t>
            </a:r>
            <a:r>
              <a:rPr lang="es-PE" sz="2800" dirty="0"/>
              <a:t>a nivel nacional, contemplen los efectos de sus acciones </a:t>
            </a:r>
            <a:r>
              <a:rPr lang="es-PE" sz="2800" b="1" dirty="0"/>
              <a:t>más allá de las fronteras nacionales</a:t>
            </a:r>
            <a:r>
              <a:rPr lang="es-PE" sz="2800" dirty="0"/>
              <a:t>, enriquezcan la base documental para la toma de decisiones, aprendan de la experiencia de sus pares y, </a:t>
            </a:r>
            <a:r>
              <a:rPr lang="es-PE" sz="2800" b="1" dirty="0"/>
              <a:t>elaboren estrategias conjuntas </a:t>
            </a:r>
            <a:r>
              <a:rPr lang="es-PE" sz="2800" dirty="0"/>
              <a:t>para afrontar retos </a:t>
            </a:r>
            <a:r>
              <a:rPr lang="es-PE" sz="2800" b="1" dirty="0"/>
              <a:t>transfronterizos</a:t>
            </a:r>
            <a:r>
              <a:rPr lang="es-PE" sz="2800" dirty="0"/>
              <a:t>.</a:t>
            </a:r>
          </a:p>
          <a:p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9840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89B9895-2B72-4D3B-B90A-E272B425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112E02-2DA0-4AE7-B144-BA85E4000977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6" name="1 Título">
            <a:extLst>
              <a:ext uri="{FF2B5EF4-FFF2-40B4-BE49-F238E27FC236}">
                <a16:creationId xmlns:a16="http://schemas.microsoft.com/office/drawing/2014/main" id="{57716CEA-121B-489A-BD84-158D3304661D}"/>
              </a:ext>
            </a:extLst>
          </p:cNvPr>
          <p:cNvSpPr txBox="1">
            <a:spLocks/>
          </p:cNvSpPr>
          <p:nvPr/>
        </p:nvSpPr>
        <p:spPr bwMode="auto">
          <a:xfrm>
            <a:off x="316523" y="269631"/>
            <a:ext cx="11720534" cy="69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lvl="0" algn="ctr" eaLnBrk="0" fontAlgn="base" hangingPunct="0">
              <a:buClr>
                <a:srgbClr val="5F5F5F"/>
              </a:buClr>
              <a:buSzPct val="76000"/>
              <a:defRPr/>
            </a:pPr>
            <a:r>
              <a:rPr lang="es-PE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Cooperación Regulatoria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5F825D5-EA55-4E8E-89E6-6E1144DB87D4}"/>
              </a:ext>
            </a:extLst>
          </p:cNvPr>
          <p:cNvSpPr txBox="1"/>
          <p:nvPr/>
        </p:nvSpPr>
        <p:spPr>
          <a:xfrm>
            <a:off x="1071390" y="1360485"/>
            <a:ext cx="10210800" cy="413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66" marR="5080" algn="ctr">
              <a:lnSpc>
                <a:spcPct val="150000"/>
              </a:lnSpc>
              <a:spcBef>
                <a:spcPts val="100"/>
              </a:spcBef>
              <a:tabLst>
                <a:tab pos="469900" algn="l"/>
                <a:tab pos="470534" algn="l"/>
              </a:tabLst>
            </a:pPr>
            <a:r>
              <a:rPr lang="es-ES" sz="2800" b="1" dirty="0">
                <a:cs typeface="Calibri"/>
              </a:rPr>
              <a:t>Objetivos</a:t>
            </a:r>
          </a:p>
          <a:p>
            <a:pPr marL="469900" marR="5080" indent="-457834" algn="just">
              <a:spcBef>
                <a:spcPts val="100"/>
              </a:spcBef>
              <a:buAutoNum type="arabicPeriod"/>
              <a:tabLst>
                <a:tab pos="469900" algn="l"/>
                <a:tab pos="470534" algn="l"/>
              </a:tabLst>
            </a:pPr>
            <a:r>
              <a:rPr lang="es-ES" sz="2800" dirty="0">
                <a:cs typeface="Calibri"/>
              </a:rPr>
              <a:t>Hacer</a:t>
            </a:r>
            <a:r>
              <a:rPr lang="es-ES" sz="2800" spc="28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más</a:t>
            </a:r>
            <a:r>
              <a:rPr lang="es-ES" sz="2800" spc="28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eficientes</a:t>
            </a:r>
            <a:r>
              <a:rPr lang="es-ES" sz="2800" spc="3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los</a:t>
            </a:r>
            <a:r>
              <a:rPr lang="es-ES" sz="2800" spc="30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procesos</a:t>
            </a:r>
            <a:r>
              <a:rPr lang="es-ES" sz="2800" spc="30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regulatorios</a:t>
            </a:r>
            <a:r>
              <a:rPr lang="es-ES" sz="2800" spc="29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para</a:t>
            </a:r>
            <a:r>
              <a:rPr lang="es-ES" sz="2800" spc="315" dirty="0">
                <a:cs typeface="Calibri"/>
              </a:rPr>
              <a:t> </a:t>
            </a:r>
            <a:r>
              <a:rPr lang="es-ES" sz="2800" spc="-10" dirty="0">
                <a:cs typeface="Calibri"/>
              </a:rPr>
              <a:t>reducir </a:t>
            </a:r>
            <a:r>
              <a:rPr lang="es-ES" sz="2800" dirty="0">
                <a:cs typeface="Calibri"/>
              </a:rPr>
              <a:t>los</a:t>
            </a:r>
            <a:r>
              <a:rPr lang="es-ES" sz="2800" spc="-3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costos</a:t>
            </a:r>
            <a:r>
              <a:rPr lang="es-ES" sz="2800" spc="-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en</a:t>
            </a:r>
            <a:r>
              <a:rPr lang="es-ES" sz="2800" spc="-2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los</a:t>
            </a:r>
            <a:r>
              <a:rPr lang="es-ES" sz="2800" spc="-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flujos</a:t>
            </a:r>
            <a:r>
              <a:rPr lang="es-ES" sz="2800" spc="-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spc="-10" dirty="0">
                <a:cs typeface="Calibri"/>
              </a:rPr>
              <a:t>comercio.</a:t>
            </a:r>
            <a:endParaRPr lang="es-ES" sz="2800" dirty="0">
              <a:cs typeface="Calibri"/>
            </a:endParaRPr>
          </a:p>
          <a:p>
            <a:pPr marL="469900" indent="-457834" algn="just">
              <a:buAutoNum type="arabicPeriod"/>
              <a:tabLst>
                <a:tab pos="469900" algn="l"/>
                <a:tab pos="470534" algn="l"/>
              </a:tabLst>
            </a:pPr>
            <a:r>
              <a:rPr lang="es-ES" sz="2800" dirty="0">
                <a:cs typeface="Calibri"/>
              </a:rPr>
              <a:t>Incrementar</a:t>
            </a:r>
            <a:r>
              <a:rPr lang="es-ES" sz="2800" spc="-8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6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transparencia</a:t>
            </a:r>
            <a:r>
              <a:rPr lang="es-ES" sz="2800" spc="-70" dirty="0">
                <a:cs typeface="Calibri"/>
              </a:rPr>
              <a:t> </a:t>
            </a:r>
            <a:r>
              <a:rPr lang="es-ES" sz="2800" spc="-10" dirty="0">
                <a:cs typeface="Calibri"/>
              </a:rPr>
              <a:t>regulatoria.</a:t>
            </a:r>
            <a:endParaRPr lang="es-ES" sz="2800" dirty="0">
              <a:cs typeface="Calibri"/>
            </a:endParaRPr>
          </a:p>
          <a:p>
            <a:pPr marL="469900" marR="5080" indent="-457834" algn="just">
              <a:spcBef>
                <a:spcPts val="5"/>
              </a:spcBef>
              <a:buAutoNum type="arabicPeriod"/>
              <a:tabLst>
                <a:tab pos="469900" algn="l"/>
                <a:tab pos="470534" algn="l"/>
              </a:tabLst>
            </a:pPr>
            <a:r>
              <a:rPr lang="es-ES" sz="2800" dirty="0">
                <a:cs typeface="Calibri"/>
              </a:rPr>
              <a:t>Aprovechar</a:t>
            </a:r>
            <a:r>
              <a:rPr lang="es-ES" sz="2800" spc="114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1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retroalimentación</a:t>
            </a:r>
            <a:r>
              <a:rPr lang="es-ES" sz="2800" spc="12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1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los</a:t>
            </a:r>
            <a:r>
              <a:rPr lang="es-ES" sz="2800" spc="114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actores</a:t>
            </a:r>
            <a:r>
              <a:rPr lang="es-ES" sz="2800" spc="13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sociales</a:t>
            </a:r>
            <a:r>
              <a:rPr lang="es-ES" sz="2800" spc="125" dirty="0">
                <a:cs typeface="Calibri"/>
              </a:rPr>
              <a:t> </a:t>
            </a:r>
            <a:r>
              <a:rPr lang="es-ES" sz="2800" spc="-20" dirty="0">
                <a:cs typeface="Calibri"/>
              </a:rPr>
              <a:t>para </a:t>
            </a:r>
            <a:r>
              <a:rPr lang="es-ES" sz="2800" dirty="0">
                <a:cs typeface="Calibri"/>
              </a:rPr>
              <a:t>simplificar</a:t>
            </a:r>
            <a:r>
              <a:rPr lang="es-ES" sz="2800" spc="-10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requerimientos</a:t>
            </a:r>
            <a:r>
              <a:rPr lang="es-ES" sz="2800" spc="-95" dirty="0">
                <a:cs typeface="Calibri"/>
              </a:rPr>
              <a:t> </a:t>
            </a:r>
            <a:r>
              <a:rPr lang="es-ES" sz="2800" spc="-10" dirty="0">
                <a:cs typeface="Calibri"/>
              </a:rPr>
              <a:t>regulatorios.</a:t>
            </a:r>
            <a:endParaRPr lang="es-ES" sz="2800" dirty="0">
              <a:cs typeface="Calibri"/>
            </a:endParaRPr>
          </a:p>
          <a:p>
            <a:pPr marL="469900" indent="-457834" algn="just">
              <a:spcBef>
                <a:spcPts val="5"/>
              </a:spcBef>
              <a:buAutoNum type="arabicPeriod"/>
              <a:tabLst>
                <a:tab pos="469900" algn="l"/>
                <a:tab pos="470534" algn="l"/>
              </a:tabLst>
            </a:pPr>
            <a:r>
              <a:rPr lang="es-ES" sz="2800" dirty="0">
                <a:cs typeface="Calibri"/>
              </a:rPr>
              <a:t>Incrementar</a:t>
            </a:r>
            <a:r>
              <a:rPr lang="es-ES" sz="2800" spc="-7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5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cooperación</a:t>
            </a:r>
            <a:r>
              <a:rPr lang="es-ES" sz="2800" spc="-6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técnica</a:t>
            </a:r>
            <a:r>
              <a:rPr lang="es-ES" sz="2800" spc="-6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entre</a:t>
            </a:r>
            <a:r>
              <a:rPr lang="es-ES" sz="2800" spc="-4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las</a:t>
            </a:r>
            <a:r>
              <a:rPr lang="es-ES" sz="2800" spc="-45" dirty="0">
                <a:cs typeface="Calibri"/>
              </a:rPr>
              <a:t> </a:t>
            </a:r>
            <a:r>
              <a:rPr lang="es-ES" sz="2800" spc="-10" dirty="0">
                <a:cs typeface="Calibri"/>
              </a:rPr>
              <a:t>Partes. </a:t>
            </a:r>
          </a:p>
          <a:p>
            <a:pPr marL="469900" indent="-457834" algn="just">
              <a:spcBef>
                <a:spcPts val="5"/>
              </a:spcBef>
              <a:buAutoNum type="arabicPeriod"/>
              <a:tabLst>
                <a:tab pos="469900" algn="l"/>
                <a:tab pos="470534" algn="l"/>
              </a:tabLst>
            </a:pPr>
            <a:r>
              <a:rPr lang="es-ES" sz="2800" spc="-10" dirty="0">
                <a:cs typeface="Calibri"/>
              </a:rPr>
              <a:t>Intercambio de información y, armonización de normativas.</a:t>
            </a:r>
            <a:endParaRPr lang="es-ES" sz="2800" dirty="0">
              <a:cs typeface="Calibri"/>
            </a:endParaRPr>
          </a:p>
          <a:p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1703582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89B9895-2B72-4D3B-B90A-E272B425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112E02-2DA0-4AE7-B144-BA85E4000977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6" name="1 Título">
            <a:extLst>
              <a:ext uri="{FF2B5EF4-FFF2-40B4-BE49-F238E27FC236}">
                <a16:creationId xmlns:a16="http://schemas.microsoft.com/office/drawing/2014/main" id="{57716CEA-121B-489A-BD84-158D3304661D}"/>
              </a:ext>
            </a:extLst>
          </p:cNvPr>
          <p:cNvSpPr txBox="1">
            <a:spLocks/>
          </p:cNvSpPr>
          <p:nvPr/>
        </p:nvSpPr>
        <p:spPr bwMode="auto">
          <a:xfrm>
            <a:off x="0" y="385030"/>
            <a:ext cx="12191999" cy="58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lvl="0" algn="ctr" eaLnBrk="0" fontAlgn="base" hangingPunct="0">
              <a:buClr>
                <a:srgbClr val="5F5F5F"/>
              </a:buClr>
              <a:buSzPct val="76000"/>
              <a:defRPr/>
            </a:pPr>
            <a:r>
              <a:rPr lang="es-PE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Experiencias en Cooperación Regulatoria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5F825D5-EA55-4E8E-89E6-6E1144DB87D4}"/>
              </a:ext>
            </a:extLst>
          </p:cNvPr>
          <p:cNvSpPr txBox="1"/>
          <p:nvPr/>
        </p:nvSpPr>
        <p:spPr>
          <a:xfrm>
            <a:off x="623747" y="1494859"/>
            <a:ext cx="1094450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u="sng" dirty="0"/>
              <a:t>Alianza del Pacífico</a:t>
            </a:r>
          </a:p>
          <a:p>
            <a:pPr algn="ctr"/>
            <a:endParaRPr lang="es-PE" sz="2800" b="1" u="sng" dirty="0"/>
          </a:p>
          <a:p>
            <a:pPr marL="971550" lvl="1" indent="-514350" algn="just">
              <a:buFont typeface="Wingdings" panose="05000000000000000000" pitchFamily="2" charset="2"/>
              <a:buChar char="Ø"/>
            </a:pPr>
            <a:r>
              <a:rPr lang="es-PE" sz="2800" dirty="0"/>
              <a:t>Anexo y Apéndice de productos cosmético</a:t>
            </a:r>
          </a:p>
          <a:p>
            <a:pPr lvl="1" algn="just"/>
            <a:endParaRPr lang="es-PE" sz="2800" dirty="0"/>
          </a:p>
          <a:p>
            <a:pPr marL="971550" lvl="1" indent="-514350" algn="just">
              <a:buFont typeface="Wingdings" panose="05000000000000000000" pitchFamily="2" charset="2"/>
              <a:buChar char="Ø"/>
            </a:pPr>
            <a:r>
              <a:rPr lang="es-PE" sz="2800" dirty="0"/>
              <a:t>Anexo de Dispositivos Médicos</a:t>
            </a:r>
          </a:p>
          <a:p>
            <a:pPr lvl="1" algn="just"/>
            <a:endParaRPr lang="es-PE" sz="2800" dirty="0"/>
          </a:p>
          <a:p>
            <a:pPr marL="971550" lvl="1" indent="-514350" algn="just">
              <a:buFont typeface="Wingdings" panose="05000000000000000000" pitchFamily="2" charset="2"/>
              <a:buChar char="Ø"/>
            </a:pPr>
            <a:r>
              <a:rPr lang="es-PE" sz="2800" dirty="0"/>
              <a:t>Anexo de Suplementos Alimenticios</a:t>
            </a:r>
          </a:p>
          <a:p>
            <a:pPr lvl="1" algn="just"/>
            <a:endParaRPr lang="es-PE" sz="2800" dirty="0"/>
          </a:p>
          <a:p>
            <a:pPr marL="971550" lvl="1" indent="-514350" algn="just">
              <a:buFont typeface="Wingdings" panose="05000000000000000000" pitchFamily="2" charset="2"/>
              <a:buChar char="Ø"/>
            </a:pPr>
            <a:r>
              <a:rPr lang="es-PE" sz="2800" dirty="0"/>
              <a:t>Anexo de Aseo Doméstico</a:t>
            </a:r>
          </a:p>
          <a:p>
            <a:pPr algn="just"/>
            <a:endParaRPr lang="es-PE" sz="2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438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>
            <a:extLst>
              <a:ext uri="{FF2B5EF4-FFF2-40B4-BE49-F238E27FC236}">
                <a16:creationId xmlns:a16="http://schemas.microsoft.com/office/drawing/2014/main" id="{A8FC3CAC-FAC5-4831-90A8-42613E532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144"/>
            <a:ext cx="12192000" cy="547334"/>
          </a:xfrm>
        </p:spPr>
        <p:txBody>
          <a:bodyPr>
            <a:noAutofit/>
          </a:bodyPr>
          <a:lstStyle/>
          <a:p>
            <a:pPr algn="ctr"/>
            <a:r>
              <a:rPr lang="es-PE" b="1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Alianza del Pacífico</a:t>
            </a:r>
          </a:p>
        </p:txBody>
      </p:sp>
      <p:pic>
        <p:nvPicPr>
          <p:cNvPr id="14" name="Imagen 1">
            <a:extLst>
              <a:ext uri="{FF2B5EF4-FFF2-40B4-BE49-F238E27FC236}">
                <a16:creationId xmlns:a16="http://schemas.microsoft.com/office/drawing/2014/main" id="{F9C81A0F-4EE3-4A91-AD61-F075ED51C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151077"/>
            <a:ext cx="2043112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4051" y="0"/>
            <a:ext cx="815059" cy="824648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B0DAE224-FD6F-45AE-9BB0-95650F8DBB67}"/>
              </a:ext>
            </a:extLst>
          </p:cNvPr>
          <p:cNvSpPr txBox="1"/>
          <p:nvPr/>
        </p:nvSpPr>
        <p:spPr>
          <a:xfrm>
            <a:off x="2635488" y="1422602"/>
            <a:ext cx="4360397" cy="4574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Wingdings" panose="05000000000000000000" pitchFamily="2" charset="2"/>
              <a:buChar char="q"/>
            </a:pPr>
            <a:r>
              <a:rPr lang="es-PE" sz="1533" b="1" dirty="0"/>
              <a:t>Cosméticos</a:t>
            </a:r>
          </a:p>
          <a:p>
            <a:pPr algn="just"/>
            <a:r>
              <a:rPr lang="es-PE" sz="1533" dirty="0"/>
              <a:t>El Anexo 7.11 fue reconocido por los presidentes de la AP a través de la Declaración de Paracas de 20 de julio de 2015 y, entró en vigencia el 01 de abril de 2020. </a:t>
            </a:r>
          </a:p>
          <a:p>
            <a:pPr algn="just"/>
            <a:endParaRPr lang="es-PE" sz="1533" dirty="0"/>
          </a:p>
          <a:p>
            <a:pPr algn="just"/>
            <a:r>
              <a:rPr lang="es-PE" sz="1533" dirty="0"/>
              <a:t>Posteriormente, con fecha 10 de diciembre de 2020, l</a:t>
            </a:r>
            <a:r>
              <a:rPr lang="es-PE" sz="1533" dirty="0">
                <a:ea typeface="Calibri" panose="020F0502020204030204" pitchFamily="34" charset="0"/>
                <a:cs typeface="Times New Roman" panose="02020603050405020304" pitchFamily="18" charset="0"/>
              </a:rPr>
              <a:t>a Comisión de Libre Comercio suscribió el Apéndice del Anexo. </a:t>
            </a:r>
          </a:p>
          <a:p>
            <a:pPr algn="just"/>
            <a:endParaRPr lang="es-PE" sz="1533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s-PE" sz="1533" u="sng" dirty="0">
                <a:ea typeface="Calibri" panose="020F0502020204030204" pitchFamily="34" charset="0"/>
                <a:cs typeface="Times New Roman" panose="02020603050405020304" pitchFamily="18" charset="0"/>
              </a:rPr>
              <a:t>Beneficios:</a:t>
            </a:r>
            <a:endParaRPr lang="es-PE" sz="1533" dirty="0">
              <a:ea typeface="Calibri" panose="020F0502020204030204" pitchFamily="34" charset="0"/>
            </a:endParaRPr>
          </a:p>
          <a:p>
            <a:pPr marL="228594" indent="-228594" algn="just">
              <a:buFont typeface="Wingdings" panose="05000000000000000000" pitchFamily="2" charset="2"/>
              <a:buChar char="ü"/>
            </a:pPr>
            <a:r>
              <a:rPr lang="es-PE" sz="1533" dirty="0">
                <a:ea typeface="Calibri" panose="020F0502020204030204" pitchFamily="34" charset="0"/>
              </a:rPr>
              <a:t>Elimina el  Certificado de Libre Venta. </a:t>
            </a:r>
          </a:p>
          <a:p>
            <a:pPr marL="228594" indent="-228594" algn="just">
              <a:buFont typeface="Wingdings" panose="05000000000000000000" pitchFamily="2" charset="2"/>
              <a:buChar char="ü"/>
            </a:pPr>
            <a:r>
              <a:rPr lang="es-PE" sz="1533" dirty="0">
                <a:ea typeface="Calibri" panose="020F0502020204030204" pitchFamily="34" charset="0"/>
              </a:rPr>
              <a:t>Armoniza las normas que los países tomarán como referencia en sus sistemas de revisión de ingredientes.</a:t>
            </a:r>
          </a:p>
          <a:p>
            <a:pPr marL="228594" indent="-228594" algn="just">
              <a:buFont typeface="Wingdings" panose="05000000000000000000" pitchFamily="2" charset="2"/>
              <a:buChar char="ü"/>
            </a:pPr>
            <a:r>
              <a:rPr lang="es-PE" sz="1533" dirty="0">
                <a:ea typeface="Calibri" panose="020F0502020204030204" pitchFamily="34" charset="0"/>
              </a:rPr>
              <a:t>Prevé la armonización de requisitos generales de etiquetado (incluye el etiquetado para envases de productos pequeños).</a:t>
            </a:r>
          </a:p>
          <a:p>
            <a:pPr marL="228594" indent="-228594" algn="just">
              <a:buFont typeface="Wingdings" panose="05000000000000000000" pitchFamily="2" charset="2"/>
              <a:buChar char="ü"/>
            </a:pPr>
            <a:r>
              <a:rPr lang="es-PE" sz="1533" dirty="0">
                <a:ea typeface="Calibri" panose="020F0502020204030204" pitchFamily="34" charset="0"/>
              </a:rPr>
              <a:t>Establece requisitos de BPM.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143339" y="1649247"/>
            <a:ext cx="2492151" cy="3141414"/>
            <a:chOff x="279617" y="2956007"/>
            <a:chExt cx="1869113" cy="2020136"/>
          </a:xfrm>
        </p:grpSpPr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E3DA8703-063E-4A1E-8B12-CBB52E271DB6}"/>
                </a:ext>
              </a:extLst>
            </p:cNvPr>
            <p:cNvSpPr txBox="1"/>
            <p:nvPr/>
          </p:nvSpPr>
          <p:spPr>
            <a:xfrm>
              <a:off x="279617" y="2956007"/>
              <a:ext cx="1869113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2400" b="1" dirty="0"/>
                <a:t>Comité de Obstáculos Técnicos al Comercio de la AP</a:t>
              </a:r>
            </a:p>
          </p:txBody>
        </p:sp>
        <p:pic>
          <p:nvPicPr>
            <p:cNvPr id="10" name="Gráfico 9" descr="Compartir con relleno sólido">
              <a:extLst>
                <a:ext uri="{FF2B5EF4-FFF2-40B4-BE49-F238E27FC236}">
                  <a16:creationId xmlns:a16="http://schemas.microsoft.com/office/drawing/2014/main" id="{605EEA13-E815-45FC-8687-33B52EC8F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16891" y="4156336"/>
              <a:ext cx="794564" cy="819807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D10DC747-173C-4638-872F-6CA5B4BB55AC}"/>
              </a:ext>
            </a:extLst>
          </p:cNvPr>
          <p:cNvSpPr txBox="1"/>
          <p:nvPr/>
        </p:nvSpPr>
        <p:spPr>
          <a:xfrm>
            <a:off x="7184572" y="1446248"/>
            <a:ext cx="4673600" cy="410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Wingdings" panose="05000000000000000000" pitchFamily="2" charset="2"/>
              <a:buChar char="q"/>
            </a:pPr>
            <a:r>
              <a:rPr lang="es-PE" sz="1533" b="1" dirty="0"/>
              <a:t>Aseo Doméstico</a:t>
            </a:r>
          </a:p>
          <a:p>
            <a:pPr algn="just"/>
            <a:r>
              <a:rPr lang="es-PE" sz="1533" dirty="0">
                <a:ea typeface="Calibri" panose="020F0502020204030204" pitchFamily="34" charset="0"/>
              </a:rPr>
              <a:t>Con fecha 30 de abril de 2021, la Comisión de Libre Comercio de la AP suscribió la Decisión N° 11 a través de la cual se aprueba el Anexo. </a:t>
            </a:r>
          </a:p>
          <a:p>
            <a:pPr algn="just"/>
            <a:endParaRPr lang="es-PE" sz="1533" u="sng" dirty="0"/>
          </a:p>
          <a:p>
            <a:pPr algn="just"/>
            <a:r>
              <a:rPr lang="es-PE" sz="1533" u="sng" dirty="0"/>
              <a:t>Beneficios:</a:t>
            </a:r>
          </a:p>
          <a:p>
            <a:pPr marL="228594" indent="-228594" algn="just">
              <a:buFont typeface="Wingdings" panose="05000000000000000000" pitchFamily="2" charset="2"/>
              <a:buChar char="ü"/>
            </a:pPr>
            <a:r>
              <a:rPr lang="es-PE" sz="1533" dirty="0">
                <a:ea typeface="Calibri" panose="020F0502020204030204" pitchFamily="34" charset="0"/>
                <a:cs typeface="Times New Roman" panose="02020603050405020304" pitchFamily="18" charset="0"/>
              </a:rPr>
              <a:t>Se armoniza la definición de los productos de aseo doméstico</a:t>
            </a:r>
          </a:p>
          <a:p>
            <a:pPr marL="228594" indent="-228594" algn="just">
              <a:buFont typeface="Wingdings" panose="05000000000000000000" pitchFamily="2" charset="2"/>
              <a:buChar char="ü"/>
            </a:pPr>
            <a:r>
              <a:rPr lang="es-PE" sz="1533" dirty="0">
                <a:ea typeface="Calibri" panose="020F0502020204030204" pitchFamily="34" charset="0"/>
                <a:cs typeface="Times New Roman" panose="02020603050405020304" pitchFamily="18" charset="0"/>
              </a:rPr>
              <a:t>Dispone la eliminación del Certificado de Libre Venta </a:t>
            </a:r>
          </a:p>
          <a:p>
            <a:pPr marL="228594" indent="-228594" algn="just">
              <a:buFont typeface="Wingdings" panose="05000000000000000000" pitchFamily="2" charset="2"/>
              <a:buChar char="ü"/>
            </a:pPr>
            <a:r>
              <a:rPr lang="es-PE" sz="1533" dirty="0">
                <a:ea typeface="Calibri" panose="020F0502020204030204" pitchFamily="34" charset="0"/>
                <a:cs typeface="Times New Roman" panose="02020603050405020304" pitchFamily="18" charset="0"/>
              </a:rPr>
              <a:t>Establece requisitos de etiquetado de estos productos</a:t>
            </a:r>
          </a:p>
          <a:p>
            <a:pPr marL="228594" indent="-228594" algn="just">
              <a:buFont typeface="Wingdings" panose="05000000000000000000" pitchFamily="2" charset="2"/>
              <a:buChar char="ü"/>
            </a:pPr>
            <a:r>
              <a:rPr lang="es-PE" sz="1533" dirty="0">
                <a:ea typeface="Calibri" panose="020F0502020204030204" pitchFamily="34" charset="0"/>
                <a:cs typeface="Times New Roman" panose="02020603050405020304" pitchFamily="18" charset="0"/>
              </a:rPr>
              <a:t>Permite el uso de etiquetas complementarias o </a:t>
            </a:r>
            <a:r>
              <a:rPr lang="es-PE" sz="1533" dirty="0" err="1">
                <a:ea typeface="Calibri" panose="020F0502020204030204" pitchFamily="34" charset="0"/>
                <a:cs typeface="Times New Roman" panose="02020603050405020304" pitchFamily="18" charset="0"/>
              </a:rPr>
              <a:t>stickers</a:t>
            </a:r>
            <a:r>
              <a:rPr lang="es-PE" sz="1533" dirty="0">
                <a:ea typeface="Calibri" panose="020F0502020204030204" pitchFamily="34" charset="0"/>
                <a:cs typeface="Times New Roman" panose="02020603050405020304" pitchFamily="18" charset="0"/>
              </a:rPr>
              <a:t> para complementar o adecuar información del etiquetado.</a:t>
            </a:r>
          </a:p>
          <a:p>
            <a:pPr marL="228594" indent="-228594" algn="just">
              <a:buFont typeface="Wingdings" panose="05000000000000000000" pitchFamily="2" charset="2"/>
              <a:buChar char="ü"/>
            </a:pPr>
            <a:r>
              <a:rPr lang="es-PE" sz="1533" dirty="0">
                <a:ea typeface="Calibri" panose="020F0502020204030204" pitchFamily="34" charset="0"/>
                <a:cs typeface="Times New Roman" panose="02020603050405020304" pitchFamily="18" charset="0"/>
              </a:rPr>
              <a:t>Se permite la presentación de evidencia científica para productos que puedan considerarse como corrosivos, sin exigir requisitos adicionales de etiquetado.</a:t>
            </a:r>
          </a:p>
        </p:txBody>
      </p:sp>
    </p:spTree>
    <p:extLst>
      <p:ext uri="{BB962C8B-B14F-4D97-AF65-F5344CB8AC3E}">
        <p14:creationId xmlns:p14="http://schemas.microsoft.com/office/powerpoint/2010/main" val="4024982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89B9895-2B72-4D3B-B90A-E272B425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112E02-2DA0-4AE7-B144-BA85E4000977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6" name="1 Título">
            <a:extLst>
              <a:ext uri="{FF2B5EF4-FFF2-40B4-BE49-F238E27FC236}">
                <a16:creationId xmlns:a16="http://schemas.microsoft.com/office/drawing/2014/main" id="{57716CEA-121B-489A-BD84-158D3304661D}"/>
              </a:ext>
            </a:extLst>
          </p:cNvPr>
          <p:cNvSpPr txBox="1">
            <a:spLocks/>
          </p:cNvSpPr>
          <p:nvPr/>
        </p:nvSpPr>
        <p:spPr bwMode="auto">
          <a:xfrm>
            <a:off x="324852" y="409075"/>
            <a:ext cx="11338979" cy="52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lvl="0" algn="ctr" eaLnBrk="0" fontAlgn="base" hangingPunct="0">
              <a:buClr>
                <a:srgbClr val="5F5F5F"/>
              </a:buClr>
              <a:buSzPct val="76000"/>
              <a:defRPr/>
            </a:pPr>
            <a:r>
              <a:rPr lang="es-PE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Comunidad Andina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5F825D5-EA55-4E8E-89E6-6E1144DB87D4}"/>
              </a:ext>
            </a:extLst>
          </p:cNvPr>
          <p:cNvSpPr txBox="1"/>
          <p:nvPr/>
        </p:nvSpPr>
        <p:spPr>
          <a:xfrm>
            <a:off x="820930" y="1451435"/>
            <a:ext cx="105501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u="sng" dirty="0">
                <a:cs typeface="Times New Roman" panose="02020603050405020304" pitchFamily="18" charset="0"/>
              </a:rPr>
              <a:t>Decisión 833 </a:t>
            </a:r>
            <a:r>
              <a:rPr lang="es-ES" sz="2800" b="1" u="sng" dirty="0">
                <a:cs typeface="Times New Roman" panose="02020603050405020304" pitchFamily="18" charset="0"/>
              </a:rPr>
              <a:t>Armonización de Legislaciones en materia de Productos Cosméticos</a:t>
            </a:r>
          </a:p>
          <a:p>
            <a:pPr algn="ctr"/>
            <a:endParaRPr lang="es-ES" sz="2400" b="1" u="sng" dirty="0">
              <a:cs typeface="Times New Roman" panose="02020603050405020304" pitchFamily="18" charset="0"/>
            </a:endParaRPr>
          </a:p>
          <a:p>
            <a:pPr algn="just"/>
            <a:r>
              <a:rPr lang="es-PE" sz="2800" dirty="0"/>
              <a:t>La Decisión 833 aprobada en noviembre de 2018 y, vigente desde abril de 2021 es un marco general regulatorio para la producción y comercialización de los </a:t>
            </a:r>
            <a:r>
              <a:rPr lang="es-PE" sz="2800" dirty="0">
                <a:solidFill>
                  <a:srgbClr val="3333FF"/>
                </a:solidFill>
              </a:rPr>
              <a:t>productos cosméticos</a:t>
            </a:r>
            <a:r>
              <a:rPr lang="es-PE" sz="2800" dirty="0"/>
              <a:t>, dejando por fuera aspectos específicos que corresponden a un reglamento técnico, tales como el </a:t>
            </a:r>
            <a:r>
              <a:rPr lang="es-PE" sz="2800" u="sng" dirty="0"/>
              <a:t>etiquetado y buenas prácticas de manufactura</a:t>
            </a:r>
            <a:r>
              <a:rPr lang="es-PE" sz="2800" dirty="0"/>
              <a:t>, los cuales deben cumplir con disposiciones comunitarias específicas sobre su estructura y notificación. </a:t>
            </a:r>
          </a:p>
        </p:txBody>
      </p:sp>
    </p:spTree>
    <p:extLst>
      <p:ext uri="{BB962C8B-B14F-4D97-AF65-F5344CB8AC3E}">
        <p14:creationId xmlns:p14="http://schemas.microsoft.com/office/powerpoint/2010/main" val="62581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89B9895-2B72-4D3B-B90A-E272B425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112E02-2DA0-4AE7-B144-BA85E4000977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6" name="1 Título">
            <a:extLst>
              <a:ext uri="{FF2B5EF4-FFF2-40B4-BE49-F238E27FC236}">
                <a16:creationId xmlns:a16="http://schemas.microsoft.com/office/drawing/2014/main" id="{57716CEA-121B-489A-BD84-158D3304661D}"/>
              </a:ext>
            </a:extLst>
          </p:cNvPr>
          <p:cNvSpPr txBox="1">
            <a:spLocks/>
          </p:cNvSpPr>
          <p:nvPr/>
        </p:nvSpPr>
        <p:spPr bwMode="auto">
          <a:xfrm>
            <a:off x="0" y="385030"/>
            <a:ext cx="12191999" cy="58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lvl="0" algn="ctr" eaLnBrk="0" fontAlgn="base" hangingPunct="0">
              <a:buClr>
                <a:srgbClr val="5F5F5F"/>
              </a:buClr>
              <a:buSzPct val="76000"/>
              <a:defRPr/>
            </a:pPr>
            <a:r>
              <a:rPr lang="es-PE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Comunidad Andina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5F825D5-EA55-4E8E-89E6-6E1144DB87D4}"/>
              </a:ext>
            </a:extLst>
          </p:cNvPr>
          <p:cNvSpPr txBox="1"/>
          <p:nvPr/>
        </p:nvSpPr>
        <p:spPr>
          <a:xfrm>
            <a:off x="697133" y="1416217"/>
            <a:ext cx="1055014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400" b="1" u="sng" dirty="0">
                <a:cs typeface="Times New Roman" panose="02020603050405020304" pitchFamily="18" charset="0"/>
              </a:rPr>
              <a:t>Reglamentos técnicos andinos sobre productos cosméticos </a:t>
            </a:r>
          </a:p>
          <a:p>
            <a:pPr algn="ctr"/>
            <a:endParaRPr lang="es-PE" sz="2400" b="1" dirty="0"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PE" sz="2400" dirty="0"/>
              <a:t>Reglamento Técnico Andino sobre </a:t>
            </a:r>
            <a:r>
              <a:rPr lang="es-PE" sz="2400" u="sng" dirty="0"/>
              <a:t>Buenas Prácticas de Manufactura </a:t>
            </a:r>
            <a:r>
              <a:rPr lang="es-PE" sz="2400" dirty="0"/>
              <a:t>en Productos Cosméticos (Resolución 2206 del 2021), cuya entrada en vigencia está prevista para el 04 de diciembre de 2023.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E" sz="2400" dirty="0"/>
              <a:t>Reglamento Técnico Andino sobre </a:t>
            </a:r>
            <a:r>
              <a:rPr lang="es-PE" sz="2400" u="sng" dirty="0"/>
              <a:t>Etiquetado</a:t>
            </a:r>
            <a:r>
              <a:rPr lang="es-PE" sz="2400" dirty="0"/>
              <a:t> de Productos Cosméticos (Resolución 2310 del 2022), cuya vigencia está prevista para el 05 de diciembre de 2024.</a:t>
            </a:r>
          </a:p>
          <a:p>
            <a:pPr algn="just"/>
            <a:endParaRPr lang="es-PE" sz="2400" dirty="0"/>
          </a:p>
          <a:p>
            <a:pPr algn="just"/>
            <a:r>
              <a:rPr lang="es-PE" sz="2400" dirty="0"/>
              <a:t>Los productos cosméticos en el marco de la Comunidad Andina además de la normativa antes mencionada tienen otras normas específicas que complementan la normativa principal la Decisión 833.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PE" sz="2800" dirty="0"/>
          </a:p>
        </p:txBody>
      </p:sp>
    </p:spTree>
    <p:extLst>
      <p:ext uri="{BB962C8B-B14F-4D97-AF65-F5344CB8AC3E}">
        <p14:creationId xmlns:p14="http://schemas.microsoft.com/office/powerpoint/2010/main" val="372154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89B9895-2B72-4D3B-B90A-E272B425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112E02-2DA0-4AE7-B144-BA85E4000977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6" name="1 Título">
            <a:extLst>
              <a:ext uri="{FF2B5EF4-FFF2-40B4-BE49-F238E27FC236}">
                <a16:creationId xmlns:a16="http://schemas.microsoft.com/office/drawing/2014/main" id="{57716CEA-121B-489A-BD84-158D3304661D}"/>
              </a:ext>
            </a:extLst>
          </p:cNvPr>
          <p:cNvSpPr txBox="1">
            <a:spLocks/>
          </p:cNvSpPr>
          <p:nvPr/>
        </p:nvSpPr>
        <p:spPr bwMode="auto">
          <a:xfrm>
            <a:off x="679937" y="560596"/>
            <a:ext cx="10398371" cy="58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lvl="0" algn="ctr" eaLnBrk="0" fontAlgn="base" hangingPunct="0">
              <a:buClr>
                <a:srgbClr val="5F5F5F"/>
              </a:buClr>
              <a:buSzPct val="76000"/>
              <a:defRPr/>
            </a:pPr>
            <a:r>
              <a:rPr lang="es-PE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Comunidad Andina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5F825D5-EA55-4E8E-89E6-6E1144DB87D4}"/>
              </a:ext>
            </a:extLst>
          </p:cNvPr>
          <p:cNvSpPr txBox="1"/>
          <p:nvPr/>
        </p:nvSpPr>
        <p:spPr>
          <a:xfrm>
            <a:off x="528168" y="1325207"/>
            <a:ext cx="1055014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s-PE" sz="2400" b="1" u="sng" dirty="0">
                <a:cs typeface="Times New Roman" panose="02020603050405020304" pitchFamily="18" charset="0"/>
              </a:rPr>
              <a:t>Proceso de actualización de la normativa andina en cosméticos</a:t>
            </a:r>
            <a:endParaRPr lang="es-PE" sz="2400" u="sng" dirty="0"/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es-PE" sz="2400" dirty="0"/>
              <a:t>Decisión de actualizar la Decisión 516: Decisión 833 y RTA complementarios.</a:t>
            </a:r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es-PE" sz="2400" dirty="0"/>
              <a:t>Coordinaciones con la DIGEMID - Ministerio de Salud y la industria nacional representada por COPECOH*.</a:t>
            </a:r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es-PE" sz="2400" dirty="0"/>
              <a:t>Compromisos asumidos por el Perú en la Organización Mundial de Comercio, la Comunidad Andina y Acuerdos Comerciales Bilaterales. </a:t>
            </a:r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es-PE" sz="2400" dirty="0"/>
              <a:t>Participación de la industria – “cuarto de al lado”.</a:t>
            </a:r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es-PE" sz="2400" dirty="0"/>
              <a:t>Establecer un equilibrio entre los intereses públicos y privados.</a:t>
            </a:r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endParaRPr lang="es-PE" sz="2400" dirty="0"/>
          </a:p>
          <a:p>
            <a:pPr algn="just">
              <a:spcAft>
                <a:spcPts val="1200"/>
              </a:spcAft>
            </a:pPr>
            <a:r>
              <a:rPr lang="es-PE" sz="2000" dirty="0"/>
              <a:t>*</a:t>
            </a:r>
            <a:r>
              <a:rPr lang="es-PE" sz="1600" dirty="0"/>
              <a:t>COPECOH: Comité Peruano de Cosmética e Higiene.</a:t>
            </a:r>
          </a:p>
        </p:txBody>
      </p:sp>
    </p:spTree>
    <p:extLst>
      <p:ext uri="{BB962C8B-B14F-4D97-AF65-F5344CB8AC3E}">
        <p14:creationId xmlns:p14="http://schemas.microsoft.com/office/powerpoint/2010/main" val="233129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89B9895-2B72-4D3B-B90A-E272B425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112E02-2DA0-4AE7-B144-BA85E4000977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5F825D5-EA55-4E8E-89E6-6E1144DB87D4}"/>
              </a:ext>
            </a:extLst>
          </p:cNvPr>
          <p:cNvSpPr txBox="1"/>
          <p:nvPr/>
        </p:nvSpPr>
        <p:spPr>
          <a:xfrm>
            <a:off x="898583" y="2751891"/>
            <a:ext cx="1039483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PE" sz="2400" dirty="0"/>
          </a:p>
          <a:p>
            <a:pPr algn="ctr"/>
            <a:r>
              <a:rPr lang="es-PE" sz="4000" b="1" dirty="0"/>
              <a:t>MUCHAS GRACIAS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81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n">
  <a:themeElements>
    <a:clrScheme name="Personalizado 2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5F5F5F"/>
      </a:accent1>
      <a:accent2>
        <a:srgbClr val="FF5050"/>
      </a:accent2>
      <a:accent3>
        <a:srgbClr val="518592"/>
      </a:accent3>
      <a:accent4>
        <a:srgbClr val="C74F74"/>
      </a:accent4>
      <a:accent5>
        <a:srgbClr val="8857AD"/>
      </a:accent5>
      <a:accent6>
        <a:srgbClr val="504060"/>
      </a:accent6>
      <a:hlink>
        <a:srgbClr val="B292CA"/>
      </a:hlink>
      <a:folHlink>
        <a:srgbClr val="6B5680"/>
      </a:folHlink>
    </a:clrScheme>
    <a:fontScheme name="Orige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ailored">
      <a:fillStyleLst>
        <a:gradFill rotWithShape="1">
          <a:gsLst>
            <a:gs pos="0">
              <a:schemeClr val="phClr">
                <a:tint val="90000"/>
                <a:satMod val="125000"/>
              </a:schemeClr>
            </a:gs>
            <a:gs pos="100000">
              <a:schemeClr val="phClr">
                <a:shade val="80000"/>
                <a:sat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atMod val="150000"/>
              </a:schemeClr>
            </a:gs>
            <a:gs pos="35000">
              <a:schemeClr val="phClr">
                <a:tint val="65000"/>
                <a:satMod val="175000"/>
              </a:schemeClr>
            </a:gs>
            <a:gs pos="100000">
              <a:schemeClr val="phClr">
                <a:tint val="55000"/>
                <a:satMod val="200000"/>
              </a:schemeClr>
            </a:gs>
            <a:gs pos="100000">
              <a:schemeClr val="phClr">
                <a:tint val="50000"/>
                <a:satMod val="225000"/>
              </a:schemeClr>
            </a:gs>
          </a:gsLst>
          <a:path path="circle">
            <a:fillToRect l="10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8000"/>
                <a:satMod val="115000"/>
              </a:schemeClr>
              <a:schemeClr val="phClr">
                <a:tint val="84000"/>
                <a:satMod val="135000"/>
              </a:schemeClr>
            </a:duotone>
          </a:blip>
          <a:tile tx="0" ty="0" sx="100000" sy="100000" flip="none" algn="tl"/>
        </a:blipFill>
      </a:fillStyleLst>
      <a:lnStyleLst>
        <a:ln w="6350" cap="flat" cmpd="sng" algn="ctr">
          <a:solidFill>
            <a:schemeClr val="phClr">
              <a:shade val="95000"/>
              <a:alpha val="90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hade val="95000"/>
              <a:alpha val="90000"/>
              <a:satMod val="115000"/>
            </a:schemeClr>
          </a:solidFill>
          <a:prstDash val="solid"/>
        </a:ln>
        <a:ln w="19050" cap="flat" cmpd="sng" algn="ctr">
          <a:solidFill>
            <a:schemeClr val="phClr">
              <a:shade val="95000"/>
              <a:alpha val="90000"/>
              <a:satMod val="115000"/>
            </a:schemeClr>
          </a:solidFill>
          <a:prstDash val="solid"/>
        </a:ln>
      </a:lnStyleLst>
      <a:effectStyleLst>
        <a:effectStyle>
          <a:effectLst>
            <a:softEdge rad="25400"/>
          </a:effectLst>
        </a:effectStyle>
        <a:effectStyle>
          <a:effectLst>
            <a:innerShdw blurRad="76200" dist="12700" dir="13500000">
              <a:srgbClr val="FFFFFF">
                <a:alpha val="6000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3600000"/>
            </a:lightRig>
          </a:scene3d>
          <a:sp3d>
            <a:bevelT w="12700" h="25400" prst="softRound"/>
          </a:sp3d>
        </a:effectStyle>
        <a:effectStyle>
          <a:effectLst>
            <a:outerShdw blurRad="38100" dist="25400" dir="5400000" sx="102000" sy="102000" rotWithShape="0">
              <a:srgbClr val="80808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woPt" dir="l">
              <a:rot lat="0" lon="0" rev="4200000"/>
            </a:lightRig>
          </a:scene3d>
          <a:sp3d prstMaterial="softmetal">
            <a:bevelT w="12700" h="508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2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6896</TotalTime>
  <Words>785</Words>
  <Application>Microsoft Office PowerPoint</Application>
  <PresentationFormat>Panorámica</PresentationFormat>
  <Paragraphs>90</Paragraphs>
  <Slides>9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9" baseType="lpstr">
      <vt:lpstr>Arial</vt:lpstr>
      <vt:lpstr>Bookman Old Style</vt:lpstr>
      <vt:lpstr>Calibri</vt:lpstr>
      <vt:lpstr>Gill Sans MT</vt:lpstr>
      <vt:lpstr>Gill Sans MT (Cuerpo)</vt:lpstr>
      <vt:lpstr>Tahoma</vt:lpstr>
      <vt:lpstr>Times New Roman</vt:lpstr>
      <vt:lpstr>Wingdings</vt:lpstr>
      <vt:lpstr>Wingdings 3</vt:lpstr>
      <vt:lpstr>Origen</vt:lpstr>
      <vt:lpstr>EXPERIENCIAS DE COOPERACIÓN REGULATORIA DEL PERÚ  </vt:lpstr>
      <vt:lpstr>Presentación de PowerPoint</vt:lpstr>
      <vt:lpstr>Presentación de PowerPoint</vt:lpstr>
      <vt:lpstr>Presentación de PowerPoint</vt:lpstr>
      <vt:lpstr>Alianza del Pacífico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Acuerdo de Asociación Transpacífico (TPP)</dc:title>
  <dc:creator>Jose Luis Castillo Mezarina</dc:creator>
  <cp:lastModifiedBy>Ingrid Felicita Jauregui Lozano</cp:lastModifiedBy>
  <cp:revision>445</cp:revision>
  <cp:lastPrinted>2019-03-14T12:51:07Z</cp:lastPrinted>
  <dcterms:created xsi:type="dcterms:W3CDTF">2015-04-09T21:40:54Z</dcterms:created>
  <dcterms:modified xsi:type="dcterms:W3CDTF">2023-03-02T20:13:21Z</dcterms:modified>
</cp:coreProperties>
</file>