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786" r:id="rId3"/>
    <p:sldId id="801" r:id="rId4"/>
    <p:sldId id="793" r:id="rId5"/>
    <p:sldId id="806" r:id="rId6"/>
    <p:sldId id="789" r:id="rId7"/>
    <p:sldId id="803" r:id="rId8"/>
    <p:sldId id="805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4DD6-E504-4D9F-9096-9780E7E7F2C4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54056-3C0A-4EC3-89B9-E7F96E63A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5680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2FB43CAE-DFCA-4655-A4BC-049A80966D5B}" type="slidenum">
              <a:rPr lang="es-PE" smtClean="0"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12864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8B5E0F-D856-4223-A0B8-5369A2A3F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CD6C98-BAD8-44EB-A8F1-D96755285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B7DCBA-D74C-4B90-B3E9-D22209E67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DE5-A643-42F1-97E8-89FC9284385D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B43F06-36A3-4FE1-8D63-22C1624C9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7FBD89-07DD-46D4-9325-E91AFC552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ECE-CEA5-4FBC-AFD2-846B49875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085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5D1445-301B-40A8-8DBF-DA61FB1F1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8B0C59-9C3E-4331-8919-15BA56B15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62B02D-1048-4883-9958-1390A158E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DE5-A643-42F1-97E8-89FC9284385D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D073C0-7E77-43D5-9727-16514C8AC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93070A-FD2A-498A-A7B7-B160D11D3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ECE-CEA5-4FBC-AFD2-846B49875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54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DDAE2D7-9910-441C-BBB5-1258296289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DDA0F1-D18C-4E0A-BD67-6A88342D8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9C3E2-69F5-404C-ACF8-B0E2D463D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DE5-A643-42F1-97E8-89FC9284385D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B08F6C-A9B0-4D6C-8DFE-4E4E773DF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884BFE-9191-43F4-AB67-4C28D59AB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ECE-CEA5-4FBC-AFD2-846B49875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202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9015B-A378-4382-A5B6-682179378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87FE23-DB19-49B8-8EC6-072238150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8E374D-B252-4EB3-85D9-21CF430F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DE5-A643-42F1-97E8-89FC9284385D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ECD094-DD63-4FC3-BA1F-65DC5AAEE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B4BF86-A1F1-41AB-B76B-7C6CDD836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ECE-CEA5-4FBC-AFD2-846B49875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828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B6A52E-0CCF-49C4-8029-F562A42F9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845254-6976-47CB-87EE-2F06D6BD2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3C94B4-685A-4293-B023-EA8A475BF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DE5-A643-42F1-97E8-89FC9284385D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3A57A3-F17C-4F8E-98FC-7EDAA09D7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51C705-5952-4DE1-B242-7EE19C4E4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ECE-CEA5-4FBC-AFD2-846B49875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349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AAFF09-ED23-4158-B3BB-510E8FF0D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7B059F-105B-4FB2-8C87-4D63111E4F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02A140A-3FB3-48F7-998E-531452C7C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4C6766-8C27-496A-9B12-C126DCFA3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DE5-A643-42F1-97E8-89FC9284385D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A54728-2826-40AD-9BE6-881C93B86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9E5BA2-6074-4F85-9F0F-3F9A82A14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ECE-CEA5-4FBC-AFD2-846B49875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003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4C1A4-CBDA-4B89-8AF3-3B1ADB9B4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655457-3ADA-4AA4-B05A-4A0B13D87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591EC2-027D-403C-9806-3FDCB2D00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4409C49-BD94-4493-AFA8-12521D10A9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3506A12-8BAF-4AAF-8E24-60955574BF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9DBE0C8-2DD9-4A72-B8A2-B54013181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DE5-A643-42F1-97E8-89FC9284385D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677C651-3EE5-4CD6-98F5-EA6AC4CA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8F9D9D3-47C1-45A4-94C9-198B2CEDA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ECE-CEA5-4FBC-AFD2-846B49875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968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5A6797-5B51-43C4-8CE8-2857674EC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060595E-B7D4-401F-9FAD-A045A78D3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DE5-A643-42F1-97E8-89FC9284385D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7BABBE5-8DA8-438D-83C0-B3FB97E5F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28811D4-BB0A-4E61-A7E1-BB1781242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ECE-CEA5-4FBC-AFD2-846B49875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802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5EC24BB-95D4-405B-9F96-D7B2C5006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DE5-A643-42F1-97E8-89FC9284385D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37F76A6-9B6A-4BE3-9CA4-98821BCD9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221514E-3B31-43CF-A2EB-735FCD451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ECE-CEA5-4FBC-AFD2-846B49875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2292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ECA365-D207-49CD-90E2-996F3EA6D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C5B9E3-5AD5-4D46-A4BE-6465FEDC1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C228E3D-2566-4255-B1D9-63B067E56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5B2326-D03D-4777-B51A-C0ECD2B1F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DE5-A643-42F1-97E8-89FC9284385D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82F44E-F089-4DE7-A3E3-C0C467B6F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C299EA-41C7-40C9-BCAE-E4859730E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ECE-CEA5-4FBC-AFD2-846B49875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444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3EDD5A-6AA3-4235-AB93-8AFC999F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1F6B086-B3AA-488D-8DBB-EE304325A2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B3A500E-A647-4108-A48A-8B6C93460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A5AAA4-B87A-4E4C-A54E-41A5909D9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DE5-A643-42F1-97E8-89FC9284385D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6B8481-B0D3-45B7-B5DA-4C40F18C3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C6A75B-F420-4000-8B54-06E47427C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ECE-CEA5-4FBC-AFD2-846B49875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085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869A7CF-AC2A-4946-A944-E4332DD78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03C1AD-7C26-4E95-920B-64BBAB07E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E844B1-ED08-4246-9B79-1E3E31E9DB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47DE5-A643-42F1-97E8-89FC9284385D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F38B5C-B3CC-4C0A-9ED8-B371BA689C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C9F435-CF83-4BC0-A729-FCC4D1A60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22ECE-CEA5-4FBC-AFD2-846B49875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867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8F09B4-10B5-4042-A44B-723A217829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18799"/>
            <a:ext cx="9144000" cy="2387600"/>
          </a:xfrm>
        </p:spPr>
        <p:txBody>
          <a:bodyPr/>
          <a:lstStyle/>
          <a:p>
            <a:r>
              <a:rPr lang="es-MX" b="1" u="sng" dirty="0"/>
              <a:t>FORMATO DE PRESENTACIÓN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6A426A-FCDA-458B-969F-2A1862D763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6143" y="4657593"/>
            <a:ext cx="9144000" cy="1655762"/>
          </a:xfrm>
        </p:spPr>
        <p:txBody>
          <a:bodyPr>
            <a:normAutofit/>
          </a:bodyPr>
          <a:lstStyle/>
          <a:p>
            <a:r>
              <a:rPr lang="es-MX" dirty="0"/>
              <a:t>CATEGORÍA </a:t>
            </a:r>
          </a:p>
          <a:p>
            <a:r>
              <a:rPr lang="es-MX" dirty="0"/>
              <a:t>“NEGOCIO INNOVADOR”</a:t>
            </a:r>
          </a:p>
          <a:p>
            <a:r>
              <a:rPr lang="es-PE" sz="1400" b="1" dirty="0">
                <a:latin typeface="Calibri" panose="020F0502020204030204" pitchFamily="34" charset="0"/>
                <a:ea typeface="Liberation Sans Narrow"/>
                <a:cs typeface="Liberation Sans Narrow"/>
              </a:rPr>
              <a:t>U</a:t>
            </a:r>
            <a:r>
              <a:rPr lang="es-PE" sz="1400" b="1" dirty="0">
                <a:effectLst/>
                <a:latin typeface="Calibri" panose="020F0502020204030204" pitchFamily="34" charset="0"/>
                <a:ea typeface="Liberation Sans Narrow"/>
                <a:cs typeface="Liberation Sans Narrow"/>
              </a:rPr>
              <a:t>na (01) presentación de diapositivas en formato no editable (</a:t>
            </a:r>
            <a:r>
              <a:rPr lang="es-PE" sz="1400" b="1" dirty="0" err="1">
                <a:effectLst/>
                <a:latin typeface="Calibri" panose="020F0502020204030204" pitchFamily="34" charset="0"/>
                <a:ea typeface="Liberation Sans Narrow"/>
                <a:cs typeface="Liberation Sans Narrow"/>
              </a:rPr>
              <a:t>pdf</a:t>
            </a:r>
            <a:r>
              <a:rPr lang="es-PE" sz="1400" b="1" dirty="0">
                <a:effectLst/>
                <a:latin typeface="Calibri" panose="020F0502020204030204" pitchFamily="34" charset="0"/>
                <a:ea typeface="Liberation Sans Narrow"/>
                <a:cs typeface="Liberation Sans Narrow"/>
              </a:rPr>
              <a:t>), de máximo trece (13) láminas con un resumen de la postulación y hasta seis (06) fotografías de alta resolución donde se pueda</a:t>
            </a:r>
            <a:r>
              <a:rPr lang="es-PE" sz="1400" b="1" spc="-20" dirty="0">
                <a:effectLst/>
                <a:latin typeface="Calibri" panose="020F0502020204030204" pitchFamily="34" charset="0"/>
                <a:ea typeface="Liberation Sans Narrow"/>
                <a:cs typeface="Liberation Sans Narrow"/>
              </a:rPr>
              <a:t> </a:t>
            </a:r>
            <a:r>
              <a:rPr lang="es-PE" sz="1400" b="1" dirty="0">
                <a:effectLst/>
                <a:latin typeface="Calibri" panose="020F0502020204030204" pitchFamily="34" charset="0"/>
                <a:ea typeface="Liberation Sans Narrow"/>
                <a:cs typeface="Liberation Sans Narrow"/>
              </a:rPr>
              <a:t>visualizar</a:t>
            </a:r>
            <a:r>
              <a:rPr lang="es-PE" sz="1400" b="1" spc="-15" dirty="0">
                <a:effectLst/>
                <a:latin typeface="Calibri" panose="020F0502020204030204" pitchFamily="34" charset="0"/>
                <a:ea typeface="Liberation Sans Narrow"/>
                <a:cs typeface="Liberation Sans Narrow"/>
              </a:rPr>
              <a:t> los principales bienes, servicios y/o modelos de gestión del negocio innovador.</a:t>
            </a:r>
            <a:endParaRPr lang="es-MX" sz="14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AB0CB4E-C269-434B-B7D3-E3FFF7AC45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543" y="544645"/>
            <a:ext cx="6328914" cy="234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959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adroTexto 16"/>
          <p:cNvSpPr txBox="1"/>
          <p:nvPr/>
        </p:nvSpPr>
        <p:spPr>
          <a:xfrm>
            <a:off x="735280" y="814899"/>
            <a:ext cx="459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ANEXO 4.3. NEGOCIO INNOVADOR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143868"/>
              </p:ext>
            </p:extLst>
          </p:nvPr>
        </p:nvGraphicFramePr>
        <p:xfrm>
          <a:off x="691702" y="1775698"/>
          <a:ext cx="10545291" cy="36331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2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2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74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Título de la propuesta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90170" indent="0" algn="just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endParaRPr lang="es-PE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848">
                <a:tc>
                  <a:txBody>
                    <a:bodyPr/>
                    <a:lstStyle/>
                    <a:p>
                      <a:pPr marL="85725" marR="7874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Bienes y/o servicios que ofrece el negocio</a:t>
                      </a:r>
                      <a:endParaRPr lang="es-MX" sz="12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90170" indent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Detalle los principales bienes y servicios innovados </a:t>
                      </a:r>
                      <a:endParaRPr lang="es-MX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771181"/>
                  </a:ext>
                </a:extLst>
              </a:tr>
              <a:tr h="733245">
                <a:tc>
                  <a:txBody>
                    <a:bodyPr/>
                    <a:lstStyle/>
                    <a:p>
                      <a:pPr marL="85725" marR="7874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Explique brevemente en qué consiste el negocio innovador</a:t>
                      </a:r>
                      <a:endParaRPr lang="es-MX" sz="12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90170" indent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¿En qué consiste el negocio innovador?</a:t>
                      </a:r>
                      <a:endParaRPr lang="es-MX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373175"/>
                  </a:ext>
                </a:extLst>
              </a:tr>
              <a:tr h="672860">
                <a:tc>
                  <a:txBody>
                    <a:bodyPr/>
                    <a:lstStyle/>
                    <a:p>
                      <a:pPr marL="85725" marR="7874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 de inicio de operaciones según ficha RUC</a:t>
                      </a:r>
                      <a:endParaRPr lang="es-MX" sz="12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90170" indent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Indicar año de inicio de operaciones según ficha RUC</a:t>
                      </a:r>
                      <a:endParaRPr lang="es-MX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89008"/>
                  </a:ext>
                </a:extLst>
              </a:tr>
              <a:tr h="1073434">
                <a:tc>
                  <a:txBody>
                    <a:bodyPr/>
                    <a:lstStyle/>
                    <a:p>
                      <a:pPr marL="85725" marR="7874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Explique brevemente cuál o cuáles fueron las problemáticas y/o necesidades que generaron la oportunidad del negocio.</a:t>
                      </a:r>
                      <a:endParaRPr lang="es-MX" sz="12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90170" indent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Describa la problemática (oportunidad) o necesidad de mercado que motivó que su empresa ingresara y/o desarrolle una nueva propuesta de bienes/ servicios para el mercado.</a:t>
                      </a:r>
                      <a:endParaRPr lang="es-MX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175177"/>
                  </a:ext>
                </a:extLst>
              </a:tr>
            </a:tbl>
          </a:graphicData>
        </a:graphic>
      </p:graphicFrame>
      <p:cxnSp>
        <p:nvCxnSpPr>
          <p:cNvPr id="5" name="Conector recto 272">
            <a:extLst>
              <a:ext uri="{FF2B5EF4-FFF2-40B4-BE49-F238E27FC236}">
                <a16:creationId xmlns:a16="http://schemas.microsoft.com/office/drawing/2014/main" id="{97760C19-026D-4338-9BA8-6FDB9AD96BCC}"/>
              </a:ext>
            </a:extLst>
          </p:cNvPr>
          <p:cNvCxnSpPr>
            <a:cxnSpLocks/>
          </p:cNvCxnSpPr>
          <p:nvPr/>
        </p:nvCxnSpPr>
        <p:spPr>
          <a:xfrm flipV="1">
            <a:off x="-10670" y="584857"/>
            <a:ext cx="6735034" cy="7264"/>
          </a:xfrm>
          <a:prstGeom prst="line">
            <a:avLst/>
          </a:prstGeom>
          <a:noFill/>
          <a:ln w="3175" cap="flat">
            <a:solidFill>
              <a:srgbClr val="FA7D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" name="CuadroTexto 48">
            <a:extLst>
              <a:ext uri="{FF2B5EF4-FFF2-40B4-BE49-F238E27FC236}">
                <a16:creationId xmlns:a16="http://schemas.microsoft.com/office/drawing/2014/main" id="{C46483BD-E580-4DC3-A0C6-7E84748F8491}"/>
              </a:ext>
            </a:extLst>
          </p:cNvPr>
          <p:cNvSpPr txBox="1"/>
          <p:nvPr/>
        </p:nvSpPr>
        <p:spPr>
          <a:xfrm>
            <a:off x="239724" y="223062"/>
            <a:ext cx="6974708" cy="3491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457200" indent="-457200">
              <a:buFont typeface="Wingdings" panose="05000000000000000000" pitchFamily="2" charset="2"/>
              <a:buChar char="Ø"/>
              <a:defRPr sz="2400" b="1" u="sng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indent="0" algn="l">
              <a:buNone/>
            </a:pPr>
            <a:r>
              <a:rPr lang="es-PE" sz="1800" u="none" dirty="0">
                <a:solidFill>
                  <a:schemeClr val="tx1"/>
                </a:solidFill>
                <a:latin typeface="Arial" panose="020B0604020202020204" pitchFamily="34" charset="0"/>
                <a:ea typeface="Roboto Black" panose="02000000000000000000" pitchFamily="2" charset="0"/>
              </a:rPr>
              <a:t>ANEXO IV: FORMATO DE POSTULACIÓN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EA0BD34-028C-444A-AA81-D36DF2B8E918}"/>
              </a:ext>
            </a:extLst>
          </p:cNvPr>
          <p:cNvSpPr txBox="1"/>
          <p:nvPr/>
        </p:nvSpPr>
        <p:spPr>
          <a:xfrm>
            <a:off x="625490" y="1276564"/>
            <a:ext cx="6098874" cy="3572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85725" lvl="2" algn="l">
              <a:lnSpc>
                <a:spcPct val="115000"/>
              </a:lnSpc>
              <a:buSzPts val="1000"/>
              <a:tabLst>
                <a:tab pos="334010" algn="l"/>
              </a:tabLst>
            </a:pPr>
            <a:r>
              <a:rPr lang="es-PE" sz="1600" b="1" spc="-5" dirty="0">
                <a:effectLst/>
                <a:latin typeface="Calibri" panose="020F0502020204030204" pitchFamily="34" charset="0"/>
                <a:ea typeface="Liberation Sans Narrow"/>
                <a:cs typeface="Liberation Sans Narrow"/>
              </a:rPr>
              <a:t>B. DATOS DE LA</a:t>
            </a:r>
            <a:r>
              <a:rPr lang="es-PE" sz="1600" b="1" spc="-20" dirty="0">
                <a:effectLst/>
                <a:latin typeface="Calibri" panose="020F0502020204030204" pitchFamily="34" charset="0"/>
                <a:ea typeface="Liberation Sans Narrow"/>
                <a:cs typeface="Liberation Sans Narrow"/>
              </a:rPr>
              <a:t> </a:t>
            </a:r>
            <a:r>
              <a:rPr lang="es-PE" sz="1600" b="1" spc="-5" dirty="0">
                <a:effectLst/>
                <a:latin typeface="Calibri" panose="020F0502020204030204" pitchFamily="34" charset="0"/>
                <a:ea typeface="Liberation Sans Narrow"/>
                <a:cs typeface="Liberation Sans Narrow"/>
              </a:rPr>
              <a:t>PROPUESTA:</a:t>
            </a:r>
            <a:endParaRPr lang="es-MX" sz="1600" b="1" spc="-5" dirty="0">
              <a:effectLst/>
              <a:latin typeface="Liberation Sans Narrow"/>
              <a:ea typeface="Liberation Sans Narrow"/>
              <a:cs typeface="Liberation Sans Narrow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E1FA308B-84CF-4372-88E9-D93DBD9868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041" y="124921"/>
            <a:ext cx="2709270" cy="100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53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760614"/>
              </p:ext>
            </p:extLst>
          </p:nvPr>
        </p:nvGraphicFramePr>
        <p:xfrm>
          <a:off x="879838" y="1383229"/>
          <a:ext cx="10341118" cy="49032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6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25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6162">
                <a:tc gridSpan="2"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El negocio es innovador porque...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(Puede marcar más de una opción)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Sustente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689">
                <a:tc>
                  <a:txBody>
                    <a:bodyPr/>
                    <a:lstStyle/>
                    <a:p>
                      <a:pPr marL="43180" marR="76835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Desarrolla y comercializa productos significativamente diferenciados </a:t>
                      </a:r>
                      <a:endParaRPr lang="es-MX" sz="12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170" marR="9652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Detalle de qué forma se diferencia su productos con respecto a otros similares </a:t>
                      </a:r>
                      <a:endParaRPr lang="es-MX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8713">
                <a:tc>
                  <a:txBody>
                    <a:bodyPr/>
                    <a:lstStyle/>
                    <a:p>
                      <a:pPr marL="43180" marR="76835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Brinda servicios significativamente diferenciados</a:t>
                      </a:r>
                      <a:endParaRPr lang="es-MX" sz="12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170" marR="9652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Detalle de qué forma se diferencia su servicio con respecto a otros similares </a:t>
                      </a:r>
                      <a:endParaRPr lang="es-MX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125">
                <a:tc>
                  <a:txBody>
                    <a:bodyPr/>
                    <a:lstStyle/>
                    <a:p>
                      <a:pPr marL="43180" marR="76835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 implementado procesos de gestión y/o comercialización significativamente diferenciados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170" marR="9652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Detalle cuales son los procesos implementados en su negocio que lo diferencia de otros similares </a:t>
                      </a:r>
                      <a:endParaRPr lang="es-MX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696564"/>
                  </a:ext>
                </a:extLst>
              </a:tr>
              <a:tr h="1024582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Aceptación de mercado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0170" marR="9652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Explique cómo su propuesta tiene aceptación en el mercado. </a:t>
                      </a:r>
                      <a:endParaRPr lang="es-MX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170" marR="9652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 recomienda usar máximo 160 palabras)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Explique cuáles son los materiales que utiliza de manera novedosa para la producción de los productos, y como estas se adaptan y cumplen criterios de calidad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su producción 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sostenibilidad ambiental</a:t>
                      </a:r>
                      <a:endParaRPr lang="es-PE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 recomienda usar máximo 50 palabras)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" name="Conector recto 272">
            <a:extLst>
              <a:ext uri="{FF2B5EF4-FFF2-40B4-BE49-F238E27FC236}">
                <a16:creationId xmlns:a16="http://schemas.microsoft.com/office/drawing/2014/main" id="{97760C19-026D-4338-9BA8-6FDB9AD96BCC}"/>
              </a:ext>
            </a:extLst>
          </p:cNvPr>
          <p:cNvCxnSpPr>
            <a:cxnSpLocks/>
          </p:cNvCxnSpPr>
          <p:nvPr/>
        </p:nvCxnSpPr>
        <p:spPr>
          <a:xfrm flipV="1">
            <a:off x="-10670" y="584857"/>
            <a:ext cx="6735034" cy="7264"/>
          </a:xfrm>
          <a:prstGeom prst="line">
            <a:avLst/>
          </a:prstGeom>
          <a:noFill/>
          <a:ln w="3175" cap="flat">
            <a:solidFill>
              <a:srgbClr val="FA7D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CuadroTexto 48">
            <a:extLst>
              <a:ext uri="{FF2B5EF4-FFF2-40B4-BE49-F238E27FC236}">
                <a16:creationId xmlns:a16="http://schemas.microsoft.com/office/drawing/2014/main" id="{C46483BD-E580-4DC3-A0C6-7E84748F8491}"/>
              </a:ext>
            </a:extLst>
          </p:cNvPr>
          <p:cNvSpPr txBox="1"/>
          <p:nvPr/>
        </p:nvSpPr>
        <p:spPr>
          <a:xfrm>
            <a:off x="239724" y="223062"/>
            <a:ext cx="6974708" cy="3491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457200" indent="-457200">
              <a:buFont typeface="Wingdings" panose="05000000000000000000" pitchFamily="2" charset="2"/>
              <a:buChar char="Ø"/>
              <a:defRPr sz="2400" b="1" u="sng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indent="0" algn="l">
              <a:buNone/>
            </a:pPr>
            <a:r>
              <a:rPr lang="es-PE" sz="1800" u="none" dirty="0">
                <a:solidFill>
                  <a:schemeClr val="tx1"/>
                </a:solidFill>
                <a:latin typeface="Arial" panose="020B0604020202020204" pitchFamily="34" charset="0"/>
                <a:ea typeface="Roboto Black" panose="02000000000000000000" pitchFamily="2" charset="0"/>
              </a:rPr>
              <a:t>ANEXO IV: FORMATO DE POSTULACIÓN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618654A-D82C-4346-B728-646B6F39FDA8}"/>
              </a:ext>
            </a:extLst>
          </p:cNvPr>
          <p:cNvSpPr txBox="1"/>
          <p:nvPr/>
        </p:nvSpPr>
        <p:spPr>
          <a:xfrm>
            <a:off x="879838" y="870318"/>
            <a:ext cx="2744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C. CARÁCTER INNOVADOR 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F811B32D-5895-4F58-ACA7-8F946C3DE7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041" y="124921"/>
            <a:ext cx="2709270" cy="100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638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12"/>
          <p:cNvSpPr txBox="1"/>
          <p:nvPr/>
        </p:nvSpPr>
        <p:spPr>
          <a:xfrm>
            <a:off x="678840" y="935804"/>
            <a:ext cx="1844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D. RENTABILIDAD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707367"/>
              </p:ext>
            </p:extLst>
          </p:nvPr>
        </p:nvGraphicFramePr>
        <p:xfrm>
          <a:off x="836579" y="1473611"/>
          <a:ext cx="10518843" cy="47559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3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065">
                  <a:extLst>
                    <a:ext uri="{9D8B030D-6E8A-4147-A177-3AD203B41FA5}">
                      <a16:colId xmlns:a16="http://schemas.microsoft.com/office/drawing/2014/main" val="3051665934"/>
                    </a:ext>
                  </a:extLst>
                </a:gridCol>
                <a:gridCol w="7249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8987">
                <a:tc gridSpan="2"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La innovación en el negocio permite...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(Puede marcar más de una opción)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3180" marR="76835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Sustente por qué</a:t>
                      </a:r>
                      <a:endParaRPr lang="es-PE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987">
                <a:tc>
                  <a:txBody>
                    <a:bodyPr/>
                    <a:lstStyle/>
                    <a:p>
                      <a:pPr marL="43180" marR="76835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Rentabilidad del negocio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43180" marR="76835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15000"/>
                        </a:lnSpc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¿Cómo se incrementó la rentabilidad del negocio (en términos monetarios y porcentuales) a raíz de la innovación en los últimos 12 meses?</a:t>
                      </a:r>
                      <a:endParaRPr lang="es-MX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923477"/>
                  </a:ext>
                </a:extLst>
              </a:tr>
              <a:tr h="1188987">
                <a:tc>
                  <a:txBody>
                    <a:bodyPr/>
                    <a:lstStyle/>
                    <a:p>
                      <a:pPr marL="43180" marR="76835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Escalabilidad en ingresos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43180" marR="76835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15000"/>
                        </a:lnSpc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¿Cómo se incrementaron los ingresos del negocio (en términos monetarios y porcentuales) a raíz de la innovación en los últimos 12 meses?</a:t>
                      </a:r>
                      <a:endParaRPr lang="es-MX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823917"/>
                  </a:ext>
                </a:extLst>
              </a:tr>
              <a:tr h="1188987">
                <a:tc>
                  <a:txBody>
                    <a:bodyPr/>
                    <a:lstStyle/>
                    <a:p>
                      <a:pPr marL="43180" marR="76835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Generación de empleos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43180" marR="76835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15000"/>
                        </a:lnSpc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¿Cómo se incrementó la generación de empleos (en términos unitarios y porcentuales) a raíz de la innovación en los últimos 12 meses?</a:t>
                      </a:r>
                      <a:endParaRPr lang="es-MX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0117766"/>
                  </a:ext>
                </a:extLst>
              </a:tr>
            </a:tbl>
          </a:graphicData>
        </a:graphic>
      </p:graphicFrame>
      <p:cxnSp>
        <p:nvCxnSpPr>
          <p:cNvPr id="7" name="Conector recto 272">
            <a:extLst>
              <a:ext uri="{FF2B5EF4-FFF2-40B4-BE49-F238E27FC236}">
                <a16:creationId xmlns:a16="http://schemas.microsoft.com/office/drawing/2014/main" id="{97760C19-026D-4338-9BA8-6FDB9AD96BCC}"/>
              </a:ext>
            </a:extLst>
          </p:cNvPr>
          <p:cNvCxnSpPr>
            <a:cxnSpLocks/>
          </p:cNvCxnSpPr>
          <p:nvPr/>
        </p:nvCxnSpPr>
        <p:spPr>
          <a:xfrm flipV="1">
            <a:off x="-10670" y="584857"/>
            <a:ext cx="6735034" cy="7264"/>
          </a:xfrm>
          <a:prstGeom prst="line">
            <a:avLst/>
          </a:prstGeom>
          <a:noFill/>
          <a:ln w="3175" cap="flat">
            <a:solidFill>
              <a:srgbClr val="FA7D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CuadroTexto 48">
            <a:extLst>
              <a:ext uri="{FF2B5EF4-FFF2-40B4-BE49-F238E27FC236}">
                <a16:creationId xmlns:a16="http://schemas.microsoft.com/office/drawing/2014/main" id="{C46483BD-E580-4DC3-A0C6-7E84748F8491}"/>
              </a:ext>
            </a:extLst>
          </p:cNvPr>
          <p:cNvSpPr txBox="1"/>
          <p:nvPr/>
        </p:nvSpPr>
        <p:spPr>
          <a:xfrm>
            <a:off x="239724" y="223062"/>
            <a:ext cx="6974708" cy="3491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457200" indent="-457200">
              <a:buFont typeface="Wingdings" panose="05000000000000000000" pitchFamily="2" charset="2"/>
              <a:buChar char="Ø"/>
              <a:defRPr sz="2400" b="1" u="sng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indent="0" algn="l">
              <a:buNone/>
            </a:pPr>
            <a:r>
              <a:rPr lang="es-PE" sz="1800" u="none" dirty="0">
                <a:solidFill>
                  <a:schemeClr val="tx1"/>
                </a:solidFill>
                <a:latin typeface="Arial" panose="020B0604020202020204" pitchFamily="34" charset="0"/>
                <a:ea typeface="Roboto Black" panose="02000000000000000000" pitchFamily="2" charset="0"/>
              </a:rPr>
              <a:t>ANEXO IV: FORMATO DE POSTULACIÓN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B16A49B-A72A-4C55-95E3-60F3F308A8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041" y="124921"/>
            <a:ext cx="2709270" cy="100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69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12"/>
          <p:cNvSpPr txBox="1"/>
          <p:nvPr/>
        </p:nvSpPr>
        <p:spPr>
          <a:xfrm>
            <a:off x="678840" y="935804"/>
            <a:ext cx="1415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E. MERCADO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175096"/>
              </p:ext>
            </p:extLst>
          </p:nvPr>
        </p:nvGraphicFramePr>
        <p:xfrm>
          <a:off x="836579" y="1473611"/>
          <a:ext cx="10518842" cy="36127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8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9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83939">
                <a:tc>
                  <a:txBody>
                    <a:bodyPr/>
                    <a:lstStyle/>
                    <a:p>
                      <a:pPr marL="43180" marR="76835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COMERCIALIZACIÓN </a:t>
                      </a:r>
                    </a:p>
                    <a:p>
                      <a:pPr marL="43180" marR="76835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Describa los canales y estrategias empleadas para entregar los bienes y/o servicios a sus clientes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46355" marR="387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Según corresponda, y teniendo como guía las siguientes preguntas, describa brevemente:</a:t>
                      </a:r>
                      <a:endParaRPr lang="es-MX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38735" lvl="0" indent="-25717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¿Dónde o como vende sus productos / servicios?</a:t>
                      </a:r>
                      <a:endParaRPr lang="es-MX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38735" lvl="0" indent="-25717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estrategias utiliza para comercializar (alianzas estrategias, uso de las tecnologías de la información y la comunicación, puntos de venta, venta online o canales digitales, eventos, entre otros)?</a:t>
                      </a:r>
                      <a:endParaRPr lang="es-MX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38735" lvl="0" indent="-25717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¿En qué medida y porqué pueden ser consideradas como innovadoras?</a:t>
                      </a:r>
                      <a:endParaRPr lang="es-MX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6355" marR="387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 recomienda usar máximo 160 palabras)</a:t>
                      </a:r>
                      <a:endParaRPr lang="es-MX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923477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43180" marR="76835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VENTAS</a:t>
                      </a:r>
                    </a:p>
                    <a:p>
                      <a:pPr marL="43180" marR="76835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Describa cuál es su nivel de ventas actual y como este le permite sostener el negocio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46355" marR="387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Según corresponda, y teniendo como guía las siguientes preguntas, describa brevemente:</a:t>
                      </a:r>
                      <a:endParaRPr lang="es-MX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38735" lvl="0" indent="-25717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Detalle las ventas obtenidas en soles de forma mensual en los últimos 12 meses</a:t>
                      </a:r>
                      <a:endParaRPr lang="es-MX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38735" lvl="0" indent="-25717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¿En cuánto (% y S/) han sido incrementadas sus ventas? </a:t>
                      </a:r>
                      <a:endParaRPr lang="es-MX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38735" lvl="0" indent="-25717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¿Cuánto aspira o proyecta que podría incrementar sus ventas en los siguientes 12 meses? (Se recomienda usar máximo 160 palabras)</a:t>
                      </a:r>
                      <a:endParaRPr lang="es-MX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823917"/>
                  </a:ext>
                </a:extLst>
              </a:tr>
            </a:tbl>
          </a:graphicData>
        </a:graphic>
      </p:graphicFrame>
      <p:cxnSp>
        <p:nvCxnSpPr>
          <p:cNvPr id="7" name="Conector recto 272">
            <a:extLst>
              <a:ext uri="{FF2B5EF4-FFF2-40B4-BE49-F238E27FC236}">
                <a16:creationId xmlns:a16="http://schemas.microsoft.com/office/drawing/2014/main" id="{97760C19-026D-4338-9BA8-6FDB9AD96BCC}"/>
              </a:ext>
            </a:extLst>
          </p:cNvPr>
          <p:cNvCxnSpPr>
            <a:cxnSpLocks/>
          </p:cNvCxnSpPr>
          <p:nvPr/>
        </p:nvCxnSpPr>
        <p:spPr>
          <a:xfrm flipV="1">
            <a:off x="-10670" y="584857"/>
            <a:ext cx="6735034" cy="7264"/>
          </a:xfrm>
          <a:prstGeom prst="line">
            <a:avLst/>
          </a:prstGeom>
          <a:noFill/>
          <a:ln w="3175" cap="flat">
            <a:solidFill>
              <a:srgbClr val="FA7D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CuadroTexto 48">
            <a:extLst>
              <a:ext uri="{FF2B5EF4-FFF2-40B4-BE49-F238E27FC236}">
                <a16:creationId xmlns:a16="http://schemas.microsoft.com/office/drawing/2014/main" id="{C46483BD-E580-4DC3-A0C6-7E84748F8491}"/>
              </a:ext>
            </a:extLst>
          </p:cNvPr>
          <p:cNvSpPr txBox="1"/>
          <p:nvPr/>
        </p:nvSpPr>
        <p:spPr>
          <a:xfrm>
            <a:off x="239724" y="223062"/>
            <a:ext cx="6974708" cy="3491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457200" indent="-457200">
              <a:buFont typeface="Wingdings" panose="05000000000000000000" pitchFamily="2" charset="2"/>
              <a:buChar char="Ø"/>
              <a:defRPr sz="2400" b="1" u="sng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indent="0" algn="l">
              <a:buNone/>
            </a:pPr>
            <a:r>
              <a:rPr lang="es-PE" sz="1800" u="none" dirty="0">
                <a:solidFill>
                  <a:schemeClr val="tx1"/>
                </a:solidFill>
                <a:latin typeface="Arial" panose="020B0604020202020204" pitchFamily="34" charset="0"/>
                <a:ea typeface="Roboto Black" panose="02000000000000000000" pitchFamily="2" charset="0"/>
              </a:rPr>
              <a:t>ANEXO IV: FORMATO DE POSTULACIÓN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B16A49B-A72A-4C55-95E3-60F3F308A8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041" y="124921"/>
            <a:ext cx="2709270" cy="100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283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680910"/>
              </p:ext>
            </p:extLst>
          </p:nvPr>
        </p:nvGraphicFramePr>
        <p:xfrm>
          <a:off x="879838" y="1408376"/>
          <a:ext cx="10341118" cy="3520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6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25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4537">
                <a:tc gridSpan="2"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La innovación en el negocio permite...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(Puede marcar más de una opción)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Sustente por qué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3020">
                <a:tc>
                  <a:txBody>
                    <a:bodyPr/>
                    <a:lstStyle/>
                    <a:p>
                      <a:pPr marL="43180" marR="76835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IMPACTO SOCIAL</a:t>
                      </a:r>
                      <a:endParaRPr lang="es-MX" sz="12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3180" marR="76835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el negocio genera en su entorno social</a:t>
                      </a:r>
                      <a:endParaRPr lang="es-MX" sz="12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3815" marR="38735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i="1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Describa el impacto social que ofrece su propuesta</a:t>
                      </a:r>
                      <a:endParaRPr lang="es-MX" sz="1200" i="1" kern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3815" marR="38735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i="1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negocio incluye a sectores de la sociedad excluidos</a:t>
                      </a:r>
                      <a:endParaRPr lang="es-MX" sz="1200" i="1" kern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3815" marR="38735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i="1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Permite desarrollar capacidades</a:t>
                      </a:r>
                      <a:endParaRPr lang="es-MX" sz="1200" i="1" kern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3815" marR="38735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i="1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(inclusión social, desarrollo de capacidades, igualdad de género, buenas prácticas laborales, entre otros)</a:t>
                      </a:r>
                      <a:endParaRPr lang="es-MX" sz="1200" i="1" kern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3020">
                <a:tc>
                  <a:txBody>
                    <a:bodyPr/>
                    <a:lstStyle/>
                    <a:p>
                      <a:pPr marL="43180" marR="76835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IMPACTO MEDIO AMBIENTAL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3180" marR="76835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¿Cuál es el impacto del negocio en el medio ambiente y/o que medidas de cuidado y/o mitigación ejecuta?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3815" marR="38735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Describa el impacto medio ambiental que genera su propuesta. (Consumo responsable, manejo de desechos, uso de energías no contaminantes, optimización de procesos y /o materias primas, reusar, reducir, reciclar y regular, entre otros.)</a:t>
                      </a:r>
                      <a:endParaRPr lang="es-MX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5" name="Conector recto 272">
            <a:extLst>
              <a:ext uri="{FF2B5EF4-FFF2-40B4-BE49-F238E27FC236}">
                <a16:creationId xmlns:a16="http://schemas.microsoft.com/office/drawing/2014/main" id="{97760C19-026D-4338-9BA8-6FDB9AD96BCC}"/>
              </a:ext>
            </a:extLst>
          </p:cNvPr>
          <p:cNvCxnSpPr>
            <a:cxnSpLocks/>
          </p:cNvCxnSpPr>
          <p:nvPr/>
        </p:nvCxnSpPr>
        <p:spPr>
          <a:xfrm flipV="1">
            <a:off x="-10670" y="584857"/>
            <a:ext cx="6735034" cy="7264"/>
          </a:xfrm>
          <a:prstGeom prst="line">
            <a:avLst/>
          </a:prstGeom>
          <a:noFill/>
          <a:ln w="3175" cap="flat">
            <a:solidFill>
              <a:srgbClr val="FA7D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CuadroTexto 48">
            <a:extLst>
              <a:ext uri="{FF2B5EF4-FFF2-40B4-BE49-F238E27FC236}">
                <a16:creationId xmlns:a16="http://schemas.microsoft.com/office/drawing/2014/main" id="{C46483BD-E580-4DC3-A0C6-7E84748F8491}"/>
              </a:ext>
            </a:extLst>
          </p:cNvPr>
          <p:cNvSpPr txBox="1"/>
          <p:nvPr/>
        </p:nvSpPr>
        <p:spPr>
          <a:xfrm>
            <a:off x="239724" y="223062"/>
            <a:ext cx="6974708" cy="3491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457200" indent="-457200">
              <a:buFont typeface="Wingdings" panose="05000000000000000000" pitchFamily="2" charset="2"/>
              <a:buChar char="Ø"/>
              <a:defRPr sz="2400" b="1" u="sng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indent="0" algn="l">
              <a:buNone/>
            </a:pPr>
            <a:r>
              <a:rPr lang="es-PE" sz="1800" u="none" dirty="0">
                <a:solidFill>
                  <a:schemeClr val="tx1"/>
                </a:solidFill>
                <a:latin typeface="Arial" panose="020B0604020202020204" pitchFamily="34" charset="0"/>
                <a:ea typeface="Roboto Black" panose="02000000000000000000" pitchFamily="2" charset="0"/>
              </a:rPr>
              <a:t>ANEXO IV: FORMATO DE POSTULACIÓN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618654A-D82C-4346-B728-646B6F39FDA8}"/>
              </a:ext>
            </a:extLst>
          </p:cNvPr>
          <p:cNvSpPr txBox="1"/>
          <p:nvPr/>
        </p:nvSpPr>
        <p:spPr>
          <a:xfrm>
            <a:off x="879838" y="870318"/>
            <a:ext cx="2024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F. SOSTENIBILIDAD 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C2A7116C-814E-4B54-A02D-4FDD11C0BC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041" y="124921"/>
            <a:ext cx="2709270" cy="100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745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12"/>
          <p:cNvSpPr txBox="1"/>
          <p:nvPr/>
        </p:nvSpPr>
        <p:spPr>
          <a:xfrm>
            <a:off x="332295" y="771903"/>
            <a:ext cx="1231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H. ANEXOS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7" name="Conector recto 272">
            <a:extLst>
              <a:ext uri="{FF2B5EF4-FFF2-40B4-BE49-F238E27FC236}">
                <a16:creationId xmlns:a16="http://schemas.microsoft.com/office/drawing/2014/main" id="{97760C19-026D-4338-9BA8-6FDB9AD96BCC}"/>
              </a:ext>
            </a:extLst>
          </p:cNvPr>
          <p:cNvCxnSpPr>
            <a:cxnSpLocks/>
          </p:cNvCxnSpPr>
          <p:nvPr/>
        </p:nvCxnSpPr>
        <p:spPr>
          <a:xfrm flipV="1">
            <a:off x="-10670" y="584857"/>
            <a:ext cx="6735034" cy="7264"/>
          </a:xfrm>
          <a:prstGeom prst="line">
            <a:avLst/>
          </a:prstGeom>
          <a:noFill/>
          <a:ln w="3175" cap="flat">
            <a:solidFill>
              <a:srgbClr val="FA7D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CuadroTexto 48">
            <a:extLst>
              <a:ext uri="{FF2B5EF4-FFF2-40B4-BE49-F238E27FC236}">
                <a16:creationId xmlns:a16="http://schemas.microsoft.com/office/drawing/2014/main" id="{C46483BD-E580-4DC3-A0C6-7E84748F8491}"/>
              </a:ext>
            </a:extLst>
          </p:cNvPr>
          <p:cNvSpPr txBox="1"/>
          <p:nvPr/>
        </p:nvSpPr>
        <p:spPr>
          <a:xfrm>
            <a:off x="239724" y="223062"/>
            <a:ext cx="6974708" cy="3491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457200" indent="-457200">
              <a:buFont typeface="Wingdings" panose="05000000000000000000" pitchFamily="2" charset="2"/>
              <a:buChar char="Ø"/>
              <a:defRPr sz="2400" b="1" u="sng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indent="0" algn="l">
              <a:buNone/>
            </a:pPr>
            <a:r>
              <a:rPr lang="es-PE" sz="1800" u="none" dirty="0">
                <a:solidFill>
                  <a:schemeClr val="tx1"/>
                </a:solidFill>
                <a:latin typeface="Arial" panose="020B0604020202020204" pitchFamily="34" charset="0"/>
                <a:ea typeface="Roboto Black" panose="02000000000000000000" pitchFamily="2" charset="0"/>
              </a:rPr>
              <a:t>ANEXO IV: FORMATO DE POSTULACIÓN</a:t>
            </a:r>
          </a:p>
        </p:txBody>
      </p:sp>
      <p:sp>
        <p:nvSpPr>
          <p:cNvPr id="15" name="Rectángulo 33">
            <a:extLst>
              <a:ext uri="{FF2B5EF4-FFF2-40B4-BE49-F238E27FC236}">
                <a16:creationId xmlns:a16="http://schemas.microsoft.com/office/drawing/2014/main" id="{1FE36AD9-F576-409F-8FA4-6CA9806EC946}"/>
              </a:ext>
            </a:extLst>
          </p:cNvPr>
          <p:cNvSpPr/>
          <p:nvPr/>
        </p:nvSpPr>
        <p:spPr>
          <a:xfrm>
            <a:off x="1936677" y="1454497"/>
            <a:ext cx="7885216" cy="4641103"/>
          </a:xfrm>
          <a:prstGeom prst="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PE" dirty="0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5C4E1E70-0841-4E48-8FE5-123C1A43CF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730" y="2095661"/>
            <a:ext cx="2846359" cy="3280971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90A8B173-CBD8-45B3-8FA6-487FB17119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58465" y="2167778"/>
            <a:ext cx="2721230" cy="3136736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51387C84-B617-48F7-873D-54466F624B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041" y="124921"/>
            <a:ext cx="2709270" cy="1005258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8ABFB689-4D6F-4A58-B633-42BF98F253BC}"/>
              </a:ext>
            </a:extLst>
          </p:cNvPr>
          <p:cNvSpPr txBox="1"/>
          <p:nvPr/>
        </p:nvSpPr>
        <p:spPr>
          <a:xfrm>
            <a:off x="399689" y="1099693"/>
            <a:ext cx="1163408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dirty="0"/>
              <a:t>Mínimo 6 fotografías </a:t>
            </a:r>
            <a:r>
              <a:rPr lang="es-PE" sz="180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Liberation Sans Narrow"/>
              </a:rPr>
              <a:t>donde se pueda</a:t>
            </a:r>
            <a:r>
              <a:rPr lang="es-PE" sz="1800" spc="-2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Liberation Sans Narrow"/>
              </a:rPr>
              <a:t> </a:t>
            </a:r>
            <a:r>
              <a:rPr lang="es-PE" sz="180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Liberation Sans Narrow"/>
              </a:rPr>
              <a:t>visualizar</a:t>
            </a:r>
            <a:r>
              <a:rPr lang="es-PE" sz="1800" spc="-1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Liberation Sans Narrow"/>
              </a:rPr>
              <a:t> los principales bienes, servicios y/o modelos de gestión del negocio innovador.</a:t>
            </a:r>
            <a:endParaRPr lang="es-MX" sz="1800" dirty="0">
              <a:effectLst/>
              <a:latin typeface="Liberation Sans Narrow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endParaRPr lang="es-PE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085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12"/>
          <p:cNvSpPr txBox="1"/>
          <p:nvPr/>
        </p:nvSpPr>
        <p:spPr>
          <a:xfrm>
            <a:off x="332295" y="771903"/>
            <a:ext cx="1231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H. ANEXOS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7" name="Conector recto 272">
            <a:extLst>
              <a:ext uri="{FF2B5EF4-FFF2-40B4-BE49-F238E27FC236}">
                <a16:creationId xmlns:a16="http://schemas.microsoft.com/office/drawing/2014/main" id="{97760C19-026D-4338-9BA8-6FDB9AD96BCC}"/>
              </a:ext>
            </a:extLst>
          </p:cNvPr>
          <p:cNvCxnSpPr>
            <a:cxnSpLocks/>
          </p:cNvCxnSpPr>
          <p:nvPr/>
        </p:nvCxnSpPr>
        <p:spPr>
          <a:xfrm flipV="1">
            <a:off x="-10670" y="584857"/>
            <a:ext cx="6735034" cy="7264"/>
          </a:xfrm>
          <a:prstGeom prst="line">
            <a:avLst/>
          </a:prstGeom>
          <a:noFill/>
          <a:ln w="3175" cap="flat">
            <a:solidFill>
              <a:srgbClr val="FA7D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CuadroTexto 48">
            <a:extLst>
              <a:ext uri="{FF2B5EF4-FFF2-40B4-BE49-F238E27FC236}">
                <a16:creationId xmlns:a16="http://schemas.microsoft.com/office/drawing/2014/main" id="{C46483BD-E580-4DC3-A0C6-7E84748F8491}"/>
              </a:ext>
            </a:extLst>
          </p:cNvPr>
          <p:cNvSpPr txBox="1"/>
          <p:nvPr/>
        </p:nvSpPr>
        <p:spPr>
          <a:xfrm>
            <a:off x="239724" y="223062"/>
            <a:ext cx="6974708" cy="3491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457200" indent="-457200">
              <a:buFont typeface="Wingdings" panose="05000000000000000000" pitchFamily="2" charset="2"/>
              <a:buChar char="Ø"/>
              <a:defRPr sz="2400" b="1" u="sng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indent="0" algn="l">
              <a:buNone/>
            </a:pPr>
            <a:r>
              <a:rPr lang="es-PE" sz="1800" u="none" dirty="0">
                <a:solidFill>
                  <a:schemeClr val="tx1"/>
                </a:solidFill>
                <a:latin typeface="Arial" panose="020B0604020202020204" pitchFamily="34" charset="0"/>
                <a:ea typeface="Roboto Black" panose="02000000000000000000" pitchFamily="2" charset="0"/>
              </a:rPr>
              <a:t>ANEXO IV: FORMATO DE POSTULACIÓN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51387C84-B617-48F7-873D-54466F624B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041" y="124921"/>
            <a:ext cx="2709270" cy="1005258"/>
          </a:xfrm>
          <a:prstGeom prst="rect">
            <a:avLst/>
          </a:prstGeom>
        </p:spPr>
      </p:pic>
      <p:sp>
        <p:nvSpPr>
          <p:cNvPr id="11" name="CuadroTexto 8">
            <a:extLst>
              <a:ext uri="{FF2B5EF4-FFF2-40B4-BE49-F238E27FC236}">
                <a16:creationId xmlns:a16="http://schemas.microsoft.com/office/drawing/2014/main" id="{FA98585D-E7C1-42C5-B3E3-31E27DED84EC}"/>
              </a:ext>
            </a:extLst>
          </p:cNvPr>
          <p:cNvSpPr txBox="1"/>
          <p:nvPr/>
        </p:nvSpPr>
        <p:spPr>
          <a:xfrm>
            <a:off x="1563851" y="1704332"/>
            <a:ext cx="8125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b="1" dirty="0"/>
              <a:t>Video opcional</a:t>
            </a:r>
          </a:p>
          <a:p>
            <a:pPr marL="0" lvl="1"/>
            <a:r>
              <a:rPr lang="es-PE" sz="1200" dirty="0"/>
              <a:t>Adjuntar archivo digital o enviar enlace de un (1) video de no más de cinco (05) minutos de duración donde se pueda visualizar los principales bienes, servicios, procesos y/o modelos de gestión del negocio innovador.</a:t>
            </a:r>
          </a:p>
        </p:txBody>
      </p:sp>
    </p:spTree>
    <p:extLst>
      <p:ext uri="{BB962C8B-B14F-4D97-AF65-F5344CB8AC3E}">
        <p14:creationId xmlns:p14="http://schemas.microsoft.com/office/powerpoint/2010/main" val="31317339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834</Words>
  <Application>Microsoft Office PowerPoint</Application>
  <PresentationFormat>Panorámica</PresentationFormat>
  <Paragraphs>82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Liberation Sans Narrow</vt:lpstr>
      <vt:lpstr>Wingdings</vt:lpstr>
      <vt:lpstr>Tema de Office</vt:lpstr>
      <vt:lpstr>FORMATO DE PRESENTACIÓN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FORMATO DE PRESENTACIÓN</dc:title>
  <dc:creator>Christie Yherine Malca Roque</dc:creator>
  <cp:lastModifiedBy>Christie Yherine Malca Roque</cp:lastModifiedBy>
  <cp:revision>18</cp:revision>
  <dcterms:created xsi:type="dcterms:W3CDTF">2021-04-22T21:11:39Z</dcterms:created>
  <dcterms:modified xsi:type="dcterms:W3CDTF">2021-04-29T16:52:56Z</dcterms:modified>
</cp:coreProperties>
</file>