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6" r:id="rId2"/>
    <p:sldId id="256" r:id="rId3"/>
    <p:sldId id="276" r:id="rId4"/>
    <p:sldId id="281" r:id="rId5"/>
    <p:sldId id="282" r:id="rId6"/>
    <p:sldId id="283" r:id="rId7"/>
    <p:sldId id="268" r:id="rId8"/>
    <p:sldId id="284" r:id="rId9"/>
    <p:sldId id="285" r:id="rId10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F1B"/>
    <a:srgbClr val="F6A400"/>
    <a:srgbClr val="FC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67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152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8742-2B6C-423A-8FCF-4F95B5D7AA07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3CAE-DFCA-4655-A4BC-049A80966D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7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3CAE-DFCA-4655-A4BC-049A80966D5B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2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58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3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1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0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04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92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3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2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02" y="273182"/>
            <a:ext cx="1481019" cy="66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5BC0-E110-4235-BB96-99EE4B1477E9}" type="datetimeFigureOut">
              <a:rPr lang="es-PE" smtClean="0"/>
              <a:t>13/08/2024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AutoShape 2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AutoShape 4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1382"/>
            <a:ext cx="2114659" cy="3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/>
          <p:cNvSpPr txBox="1"/>
          <p:nvPr/>
        </p:nvSpPr>
        <p:spPr>
          <a:xfrm>
            <a:off x="595874" y="2901096"/>
            <a:ext cx="4795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/>
              <a:t>PROCESOS PRODUCTIVOS</a:t>
            </a:r>
            <a:endParaRPr lang="es-PE" sz="4000" b="1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9565FF73-9C8D-7B74-38AB-A5DDBF7BA82E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CEC58A66-7FCE-6868-0453-6C6278E45A83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1799944F-2FF3-9FFD-816E-3A01D8F67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9383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947806"/>
              </p:ext>
            </p:extLst>
          </p:nvPr>
        </p:nvGraphicFramePr>
        <p:xfrm>
          <a:off x="613286" y="3807553"/>
          <a:ext cx="7908967" cy="2740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algn="l"/>
                      <a:r>
                        <a:rPr lang="es-PE" sz="1200" b="1" dirty="0"/>
                        <a:t>Título</a:t>
                      </a:r>
                      <a:r>
                        <a:rPr lang="es-PE" sz="1200" b="1" baseline="0" dirty="0"/>
                        <a:t> de la propuesta</a:t>
                      </a:r>
                      <a:endParaRPr lang="es-PE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Línea artesanal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la línea o líneas  artesanales sobre la que se aplica la innovación</a:t>
                      </a:r>
                      <a:r>
                        <a:rPr lang="es-PE" sz="1200" i="1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(revisar glosario).</a:t>
                      </a: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Productos desarrollados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Indicar los productos artesanales que se pueden desarrollar con la innovación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5083">
                <a:tc>
                  <a:txBody>
                    <a:bodyPr/>
                    <a:lstStyle/>
                    <a:p>
                      <a:pPr algn="l"/>
                      <a:r>
                        <a:rPr lang="es-PE" sz="1200" b="1" dirty="0"/>
                        <a:t>Breve descripción</a:t>
                      </a:r>
                      <a:r>
                        <a:rPr lang="es-PE" sz="1200" b="1" baseline="0" dirty="0"/>
                        <a:t> de la propuesta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brevemente cual es y cómo funciona la innovación </a:t>
                      </a:r>
                    </a:p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40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612250" y="1478467"/>
            <a:ext cx="7903598" cy="2195036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Fotografías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CA26F83-7549-5948-DFFC-B5413AAC3A0E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DC8E7DB-6097-27C6-CB3C-CA6DF4FAE34D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E294006F-E5EC-3F5A-7E3A-130B9AB81E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7671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496145"/>
            <a:ext cx="1707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INNOVACIÓN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8417" y="40617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7566"/>
              </p:ext>
            </p:extLst>
          </p:nvPr>
        </p:nvGraphicFramePr>
        <p:xfrm>
          <a:off x="680937" y="1899212"/>
          <a:ext cx="7859948" cy="4466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461">
                <a:tc rowSpan="3">
                  <a:txBody>
                    <a:bodyPr/>
                    <a:lstStyle/>
                    <a:p>
                      <a:pPr marL="67945" marR="6731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La propuesta incorpora una innovación para el proceso de producción de artesanías en: </a:t>
                      </a:r>
                    </a:p>
                    <a:p>
                      <a:pPr marL="67945" marR="67310"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s-PE" sz="900" dirty="0">
                          <a:effectLst/>
                        </a:rPr>
                        <a:t>(Puede marcar más de uno si corresponde)</a:t>
                      </a:r>
                      <a:endParaRPr lang="es-PE" sz="9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Equipos y/o herramientas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Nuevos o mejoras de máquinas y/o herramientas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6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Técnica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Nueva o mejora significativa en técnicas productivas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46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Insumos </a:t>
                      </a:r>
                    </a:p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Incorporación o mejora de materiales 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24">
                <a:tc gridSpan="3"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Descripción de la innovación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2453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¿Cuál es y cómo funciona la innovación?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Describa detalladamente en que consiste la innovación y cómo funciona para la mejora del proceso de producción de artesanías.</a:t>
                      </a:r>
                    </a:p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(Máximo de 100 palabras)</a:t>
                      </a:r>
                      <a:endParaRPr lang="es-PE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2453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¿Qué necesidad soluciona u oportunidad atiende la innovación?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7313" marR="90170" indent="0" algn="just"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Teniendo como guía las siguientes preguntas, describa brevemente: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¿Soluciona un problema en el proceso de producción?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¿Aprovecha alguna oportunidad para incrementar la capacidad de producción, la calidad del producto?</a:t>
                      </a:r>
                    </a:p>
                    <a:p>
                      <a:pPr marL="263525" marR="90170" lvl="0" indent="-176213" algn="just">
                        <a:spcAft>
                          <a:spcPts val="0"/>
                        </a:spcAft>
                        <a:buClr>
                          <a:srgbClr val="7F7F7F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¿Qué otros aspectos justifican la decisión de desarrollar la innovación?</a:t>
                      </a:r>
                    </a:p>
                    <a:p>
                      <a:pPr marL="87313" marR="90170" indent="0" algn="just"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(Máximo de 100 palabras)</a:t>
                      </a:r>
                      <a:endParaRPr lang="es-PE" sz="12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1E17FB15-2DFD-8A39-5761-F0E22A6ABE3A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FC15B5E4-AF90-0331-AE8F-9C58B6C0BB24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1521B65A-C9D9-BE6C-A304-CF5D8EB8AD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4412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26967"/>
            <a:ext cx="2052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PRODUCTIVIDAD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263302"/>
              </p:ext>
            </p:extLst>
          </p:nvPr>
        </p:nvGraphicFramePr>
        <p:xfrm>
          <a:off x="690665" y="1904146"/>
          <a:ext cx="7889132" cy="2736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602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cómo y cuánto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56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¿Disminuye el tiempo en la producción?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y cuánto disminuye el tiempo para producir un producto, se puede producir más productos en el mismo tiempo.</a:t>
                      </a:r>
                    </a:p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456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¿Disminuye el uso de recursos en la producción?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cómo y cuánto disminuye el uso de recursos (humanos, materias primas, tecnologías, reducción/utilización de mermas) para la producción de un producto.</a:t>
                      </a:r>
                    </a:p>
                    <a:p>
                      <a:pPr marL="90488" marR="90170" indent="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024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dirty="0">
                        <a:effectLst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12"/>
          <p:cNvSpPr txBox="1"/>
          <p:nvPr/>
        </p:nvSpPr>
        <p:spPr>
          <a:xfrm>
            <a:off x="595184" y="4763037"/>
            <a:ext cx="1266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C. CALIDAD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082977"/>
              </p:ext>
            </p:extLst>
          </p:nvPr>
        </p:nvGraphicFramePr>
        <p:xfrm>
          <a:off x="693117" y="5140216"/>
          <a:ext cx="7889132" cy="1251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1509">
                <a:tc>
                  <a:txBody>
                    <a:bodyPr/>
                    <a:lstStyle/>
                    <a:p>
                      <a:pPr marL="43815" marR="63500">
                        <a:spcAft>
                          <a:spcPts val="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¿Se mejora la calidad de los productos finales?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Describir en qué medida ha mejora la calidad de los productos finales desarrollados gracias a la innovación aplicada al proceso productivo artesanal.</a:t>
                      </a:r>
                    </a:p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 recomienda detallar la situación inicial y la situación luego de implementada la innovación en términos de cumplimientos de requerimientos de calidad de los productos.</a:t>
                      </a:r>
                    </a:p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(Se recomienda un 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616B5880-B749-0DBA-6174-0A309B9B26C9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1C8129B-CAE3-323D-DDA7-863DDAA1D91B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9" name="Imagen 8">
              <a:extLst>
                <a:ext uri="{FF2B5EF4-FFF2-40B4-BE49-F238E27FC236}">
                  <a16:creationId xmlns:a16="http://schemas.microsoft.com/office/drawing/2014/main" id="{844C7F6F-E36B-B113-DB69-5AA2A647AA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812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639981"/>
            <a:ext cx="202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SOSTENIBILIDAD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685472"/>
              </p:ext>
            </p:extLst>
          </p:nvPr>
        </p:nvGraphicFramePr>
        <p:xfrm>
          <a:off x="690665" y="2017160"/>
          <a:ext cx="7889132" cy="4276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 es sostenible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Económicamente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Mayor rentabilidad e ingresos para los artesanos,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Mejores condiciones de empleabilidad o comercio justo,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Reducción de desigualdades,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Socialmente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Inclusión de grupos poblacionales excluidos, 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de capacidades y/o igualdad de género,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73050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Desarrollo e incorporación de buenas prácticas laborales, entre otros.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Medio ambientalmente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Según corresponda, detalle cómo la mejora del proceso genera: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responsable de insumos y/o manejo de desechos,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Uso de energías no contaminantes,</a:t>
                      </a:r>
                    </a:p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desechos y/o reutilización de los mismos.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 lvl="0" indent="-185738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Char char=""/>
                        <a:tabLst>
                          <a:tab pos="269875" algn="l"/>
                        </a:tabLs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0B9ABC37-C670-F67F-0C41-46E3D07EED1C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6FD04CB9-BC2A-69A7-F1E2-617E0F5DEA19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8E8636EF-6439-E403-CCB3-94DEA8327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7548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783817"/>
            <a:ext cx="1971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E. REPLICABILIDAD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46921"/>
              </p:ext>
            </p:extLst>
          </p:nvPr>
        </p:nvGraphicFramePr>
        <p:xfrm>
          <a:off x="690665" y="2160996"/>
          <a:ext cx="7889132" cy="3484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 es replicable por: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Necesidad 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 actores en la cadena de valor de la artesanía requieren o desearían la innovación (desarrolle brevemente de corresponder).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Factibilidad técnica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Las tecnologías para su reproducción son accesibles en el medio y son fáciles de transferirse (desarrolle brevemente de corresponder).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557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Viabilidad económica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2545" lvl="0" indent="0" algn="just">
                        <a:spcAft>
                          <a:spcPts val="0"/>
                        </a:spcAft>
                        <a:buClr>
                          <a:srgbClr val="A6A6A6"/>
                        </a:buClr>
                        <a:buSzPts val="900"/>
                        <a:buFont typeface="Wingdings"/>
                        <a:buNone/>
                        <a:tabLst>
                          <a:tab pos="179705" algn="l"/>
                        </a:tabLs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Los costos  son  accesibles  a  los  actores  que  las  requieren  o  desearían (desarrolle brevemente de corresponder). 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66E0A4FE-F51D-CB68-4441-0F33A42E7699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E9C350B-1EF5-B6D7-258D-31715F3359B0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696DD60B-D0ED-E495-3BF7-B3C7C8A37B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6685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CuadroTexto 32"/>
          <p:cNvSpPr txBox="1"/>
          <p:nvPr/>
        </p:nvSpPr>
        <p:spPr>
          <a:xfrm>
            <a:off x="565927" y="1475248"/>
            <a:ext cx="3844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/>
              <a:t>ESQUEMA DEL PROCESO INNOVADO 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686958" y="2234331"/>
            <a:ext cx="7837258" cy="4222731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21" name="CuadroTexto 20"/>
          <p:cNvSpPr txBox="1"/>
          <p:nvPr/>
        </p:nvSpPr>
        <p:spPr>
          <a:xfrm>
            <a:off x="565927" y="1776537"/>
            <a:ext cx="7688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Organizar y ordenar gráficamente los pasos a seguir para implementar el proceso innovado. Puede usar la gráfica que más se ajuste a sus necesidades.</a:t>
            </a:r>
          </a:p>
        </p:txBody>
      </p:sp>
      <p:sp>
        <p:nvSpPr>
          <p:cNvPr id="9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A55E624D-8F35-86B5-B8F9-D7052F280DDB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B42F974-C20B-A849-49C8-915410DCBE32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C9D33D72-F512-4F77-222D-661C7EEC9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37467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6719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que detallen la innovación aplicada al proceso productivo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13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F35DF93A-4812-231B-CFEE-6EAB0CDF87DC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8FB958EF-BDFD-A63C-BBAF-587EAE9778A3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486982CC-4B42-BCB0-621F-ADEE278E9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8957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570839" y="1435277"/>
            <a:ext cx="6719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que detallen la innovación aplicada al proceso productivo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2"/>
            <a:ext cx="7885216" cy="409817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13" name="CuadroTexto 16"/>
          <p:cNvSpPr txBox="1"/>
          <p:nvPr/>
        </p:nvSpPr>
        <p:spPr>
          <a:xfrm>
            <a:off x="553603" y="965432"/>
            <a:ext cx="3473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2400" b="1" dirty="0"/>
              <a:t>PROCESOS PRODUCTIVOS</a:t>
            </a:r>
          </a:p>
        </p:txBody>
      </p:sp>
      <p:sp>
        <p:nvSpPr>
          <p:cNvPr id="10" name="CuadroTexto 8"/>
          <p:cNvSpPr txBox="1"/>
          <p:nvPr/>
        </p:nvSpPr>
        <p:spPr>
          <a:xfrm>
            <a:off x="589889" y="5990582"/>
            <a:ext cx="8125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/>
              <a:t>Video opcional</a:t>
            </a:r>
          </a:p>
          <a:p>
            <a:pPr marL="0" lvl="1"/>
            <a:r>
              <a:rPr lang="es-PE" sz="1200" dirty="0"/>
              <a:t>Adjuntar archivo digital o enviar enlace de un (1) video de no más de cinco (05) minutos de duración donde se pueda visualizar la innovación aplicado al proceso productivo.</a:t>
            </a:r>
          </a:p>
        </p:txBody>
      </p:sp>
      <p:pic>
        <p:nvPicPr>
          <p:cNvPr id="8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12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B5FD5F76-1999-B90F-85E2-C3DDE894C059}"/>
              </a:ext>
            </a:extLst>
          </p:cNvPr>
          <p:cNvGrpSpPr/>
          <p:nvPr/>
        </p:nvGrpSpPr>
        <p:grpSpPr>
          <a:xfrm>
            <a:off x="7123469" y="1"/>
            <a:ext cx="2025250" cy="981146"/>
            <a:chOff x="7123469" y="1"/>
            <a:chExt cx="2025250" cy="98114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2F4FE84B-052E-B690-67DF-BDD27D993851}"/>
                </a:ext>
              </a:extLst>
            </p:cNvPr>
            <p:cNvSpPr/>
            <p:nvPr/>
          </p:nvSpPr>
          <p:spPr>
            <a:xfrm>
              <a:off x="7123469" y="1"/>
              <a:ext cx="2025250" cy="9811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15163F10-7C90-ACA1-9582-CC7BF1642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469" y="249466"/>
              <a:ext cx="1816585" cy="7316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7455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6259</TotalTime>
  <Words>729</Words>
  <Application>Microsoft Office PowerPoint</Application>
  <PresentationFormat>Presentación en pantalla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Liberation Sans Narrow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Percys Pacheco</dc:creator>
  <cp:lastModifiedBy>servicios_dcitat141</cp:lastModifiedBy>
  <cp:revision>94</cp:revision>
  <dcterms:created xsi:type="dcterms:W3CDTF">2018-07-13T14:49:08Z</dcterms:created>
  <dcterms:modified xsi:type="dcterms:W3CDTF">2024-08-13T19:51:56Z</dcterms:modified>
</cp:coreProperties>
</file>