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5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F1B"/>
    <a:srgbClr val="F6A400"/>
    <a:srgbClr val="FC7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07" autoAdjust="0"/>
    <p:restoredTop sz="94660" autoAdjust="0"/>
  </p:normalViewPr>
  <p:slideViewPr>
    <p:cSldViewPr snapToGrid="0">
      <p:cViewPr varScale="1">
        <p:scale>
          <a:sx n="113" d="100"/>
          <a:sy n="113" d="100"/>
        </p:scale>
        <p:origin x="1272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-322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A8742-2B6C-423A-8FCF-4F95B5D7AA07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43CAE-DFCA-4655-A4BC-049A80966D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678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43CAE-DFCA-4655-A4BC-049A80966D5B}" type="slidenum">
              <a:rPr lang="es-PE" smtClean="0"/>
              <a:t>2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12864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74588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31314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3914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7107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2043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6924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40367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3480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5024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52903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9828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802" y="273182"/>
            <a:ext cx="1481019" cy="668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A5BC0-E110-4235-BB96-99EE4B1477E9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  <p:sp>
        <p:nvSpPr>
          <p:cNvPr id="7" name="AutoShape 2" descr="Resultado de imagen para mincetur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0" name="AutoShape 4" descr="Resultado de imagen para mincetur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1" name="10 Imagen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75" y="391382"/>
            <a:ext cx="2114659" cy="38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58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E5065319-DC05-8369-9825-6495E7730E11}"/>
              </a:ext>
            </a:extLst>
          </p:cNvPr>
          <p:cNvGrpSpPr/>
          <p:nvPr/>
        </p:nvGrpSpPr>
        <p:grpSpPr>
          <a:xfrm>
            <a:off x="6222460" y="0"/>
            <a:ext cx="2926259" cy="1693333"/>
            <a:chOff x="6222460" y="0"/>
            <a:chExt cx="2926259" cy="1693333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5AB91AA7-B226-7C2B-BE80-483FE18B0941}"/>
                </a:ext>
              </a:extLst>
            </p:cNvPr>
            <p:cNvSpPr/>
            <p:nvPr/>
          </p:nvSpPr>
          <p:spPr>
            <a:xfrm>
              <a:off x="6222460" y="0"/>
              <a:ext cx="2926259" cy="16933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33348A22-09F3-45EF-8AFE-5C2D9E56D3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469" y="249466"/>
              <a:ext cx="1816585" cy="731680"/>
            </a:xfrm>
            <a:prstGeom prst="rect">
              <a:avLst/>
            </a:prstGeom>
          </p:spPr>
        </p:pic>
      </p:grpSp>
      <p:sp>
        <p:nvSpPr>
          <p:cNvPr id="4" name="CuadroTexto 16"/>
          <p:cNvSpPr txBox="1"/>
          <p:nvPr/>
        </p:nvSpPr>
        <p:spPr>
          <a:xfrm>
            <a:off x="595874" y="2402346"/>
            <a:ext cx="47955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 dirty="0"/>
              <a:t>DISEÑO Y DESARROLLO DE PRODUCTOS</a:t>
            </a:r>
          </a:p>
        </p:txBody>
      </p:sp>
    </p:spTree>
    <p:extLst>
      <p:ext uri="{BB962C8B-B14F-4D97-AF65-F5344CB8AC3E}">
        <p14:creationId xmlns:p14="http://schemas.microsoft.com/office/powerpoint/2010/main" val="935426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AE0E038D-9548-AC61-9CE6-5BBAB5CC9BCA}"/>
              </a:ext>
            </a:extLst>
          </p:cNvPr>
          <p:cNvGrpSpPr/>
          <p:nvPr/>
        </p:nvGrpSpPr>
        <p:grpSpPr>
          <a:xfrm>
            <a:off x="6222460" y="0"/>
            <a:ext cx="2926259" cy="1693333"/>
            <a:chOff x="6222460" y="0"/>
            <a:chExt cx="2926259" cy="1693333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367EE81-2F11-5E3A-E3DC-030B75648C5B}"/>
                </a:ext>
              </a:extLst>
            </p:cNvPr>
            <p:cNvSpPr/>
            <p:nvPr/>
          </p:nvSpPr>
          <p:spPr>
            <a:xfrm>
              <a:off x="6222460" y="0"/>
              <a:ext cx="2926259" cy="16933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725FF33-9CA1-E0AD-91F5-F15EB7700C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469" y="249466"/>
              <a:ext cx="1816585" cy="731680"/>
            </a:xfrm>
            <a:prstGeom prst="rect">
              <a:avLst/>
            </a:prstGeom>
          </p:spPr>
        </p:pic>
      </p:grp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148" y="2467535"/>
            <a:ext cx="2846359" cy="3280971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01884" y="2539653"/>
            <a:ext cx="2721230" cy="3136736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570839" y="1435277"/>
            <a:ext cx="684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dirty="0"/>
              <a:t>Mínimo 5 fotografías / bocetos que detallen la propuesta de diseño de producto</a:t>
            </a:r>
            <a:endParaRPr lang="es-PE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Rectángulo 33"/>
          <p:cNvSpPr/>
          <p:nvPr/>
        </p:nvSpPr>
        <p:spPr>
          <a:xfrm>
            <a:off x="680096" y="1826371"/>
            <a:ext cx="7885216" cy="4641103"/>
          </a:xfrm>
          <a:prstGeom prst="rect">
            <a:avLst/>
          </a:prstGeom>
          <a:noFill/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PE" dirty="0"/>
          </a:p>
        </p:txBody>
      </p:sp>
      <p:sp>
        <p:nvSpPr>
          <p:cNvPr id="7" name="CuadroTexto 16"/>
          <p:cNvSpPr txBox="1"/>
          <p:nvPr/>
        </p:nvSpPr>
        <p:spPr>
          <a:xfrm>
            <a:off x="588427" y="965432"/>
            <a:ext cx="523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DISEÑO Y DESARROLLO DE PRODUCTOS</a:t>
            </a:r>
          </a:p>
        </p:txBody>
      </p:sp>
    </p:spTree>
    <p:extLst>
      <p:ext uri="{BB962C8B-B14F-4D97-AF65-F5344CB8AC3E}">
        <p14:creationId xmlns:p14="http://schemas.microsoft.com/office/powerpoint/2010/main" val="2561934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42468E6E-A222-A35D-5A67-83B0F6067494}"/>
              </a:ext>
            </a:extLst>
          </p:cNvPr>
          <p:cNvGrpSpPr/>
          <p:nvPr/>
        </p:nvGrpSpPr>
        <p:grpSpPr>
          <a:xfrm>
            <a:off x="6222460" y="0"/>
            <a:ext cx="2926259" cy="1693333"/>
            <a:chOff x="6222460" y="0"/>
            <a:chExt cx="2926259" cy="1693333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16CEA941-E962-4B24-E221-D9455397E48A}"/>
                </a:ext>
              </a:extLst>
            </p:cNvPr>
            <p:cNvSpPr/>
            <p:nvPr/>
          </p:nvSpPr>
          <p:spPr>
            <a:xfrm>
              <a:off x="6222460" y="0"/>
              <a:ext cx="2926259" cy="16933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22AF7F8E-F9C4-3F08-D02B-5B6186D18C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469" y="249466"/>
              <a:ext cx="1816585" cy="731680"/>
            </a:xfrm>
            <a:prstGeom prst="rect">
              <a:avLst/>
            </a:prstGeom>
          </p:spPr>
        </p:pic>
      </p:grpSp>
      <p:pic>
        <p:nvPicPr>
          <p:cNvPr id="8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148" y="2467535"/>
            <a:ext cx="2846359" cy="3280971"/>
          </a:xfrm>
          <a:prstGeom prst="rect">
            <a:avLst/>
          </a:prstGeom>
        </p:spPr>
      </p:pic>
      <p:pic>
        <p:nvPicPr>
          <p:cNvPr id="12" name="Imagen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01884" y="2539653"/>
            <a:ext cx="2721230" cy="3136736"/>
          </a:xfrm>
          <a:prstGeom prst="rect">
            <a:avLst/>
          </a:prstGeom>
        </p:spPr>
      </p:pic>
      <p:sp>
        <p:nvSpPr>
          <p:cNvPr id="14" name="CuadroTexto 8"/>
          <p:cNvSpPr txBox="1"/>
          <p:nvPr/>
        </p:nvSpPr>
        <p:spPr>
          <a:xfrm>
            <a:off x="570839" y="1435277"/>
            <a:ext cx="684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dirty="0"/>
              <a:t>Mínimo 5 fotografías / bocetos que detallen la propuesta de diseño de producto</a:t>
            </a:r>
            <a:endParaRPr lang="es-PE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CuadroTexto 16"/>
          <p:cNvSpPr txBox="1"/>
          <p:nvPr/>
        </p:nvSpPr>
        <p:spPr>
          <a:xfrm>
            <a:off x="588427" y="965432"/>
            <a:ext cx="523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DISEÑO Y DESARROLLO DE PRODUCTOS</a:t>
            </a:r>
          </a:p>
        </p:txBody>
      </p:sp>
      <p:sp>
        <p:nvSpPr>
          <p:cNvPr id="16" name="Rectángulo 33"/>
          <p:cNvSpPr/>
          <p:nvPr/>
        </p:nvSpPr>
        <p:spPr>
          <a:xfrm>
            <a:off x="680096" y="1826371"/>
            <a:ext cx="7885216" cy="4641103"/>
          </a:xfrm>
          <a:prstGeom prst="rect">
            <a:avLst/>
          </a:prstGeom>
          <a:noFill/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565634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86D2B34D-13FB-C7B4-0A4B-11B872F348E0}"/>
              </a:ext>
            </a:extLst>
          </p:cNvPr>
          <p:cNvGrpSpPr/>
          <p:nvPr/>
        </p:nvGrpSpPr>
        <p:grpSpPr>
          <a:xfrm>
            <a:off x="6222460" y="0"/>
            <a:ext cx="2926259" cy="1693333"/>
            <a:chOff x="6222460" y="0"/>
            <a:chExt cx="2926259" cy="1693333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D9FA1C86-91FC-A214-2E89-D336679177A8}"/>
                </a:ext>
              </a:extLst>
            </p:cNvPr>
            <p:cNvSpPr/>
            <p:nvPr/>
          </p:nvSpPr>
          <p:spPr>
            <a:xfrm>
              <a:off x="6222460" y="0"/>
              <a:ext cx="2926259" cy="16933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0594C1D4-4725-E7A8-0FF4-5B6CFEE9D4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469" y="249466"/>
              <a:ext cx="1816585" cy="731680"/>
            </a:xfrm>
            <a:prstGeom prst="rect">
              <a:avLst/>
            </a:prstGeom>
          </p:spPr>
        </p:pic>
      </p:grpSp>
      <p:sp>
        <p:nvSpPr>
          <p:cNvPr id="17" name="CuadroTexto 16"/>
          <p:cNvSpPr txBox="1"/>
          <p:nvPr/>
        </p:nvSpPr>
        <p:spPr>
          <a:xfrm>
            <a:off x="588427" y="965432"/>
            <a:ext cx="523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DISEÑO Y DESARROLLO DE PRODUCTOS</a:t>
            </a:r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947930"/>
              </p:ext>
            </p:extLst>
          </p:nvPr>
        </p:nvGraphicFramePr>
        <p:xfrm>
          <a:off x="613286" y="4830184"/>
          <a:ext cx="7908967" cy="16781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2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6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7746">
                <a:tc>
                  <a:txBody>
                    <a:bodyPr/>
                    <a:lstStyle/>
                    <a:p>
                      <a:pPr algn="l"/>
                      <a:r>
                        <a:rPr lang="es-PE" sz="12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Título de la propuesta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90170" indent="0" algn="just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Indicar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el nombre de la colección – se recomienda no más de 4 palabras</a:t>
                      </a:r>
                      <a:endParaRPr lang="es-PE" sz="12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0446">
                <a:tc>
                  <a:txBody>
                    <a:bodyPr/>
                    <a:lstStyle/>
                    <a:p>
                      <a:pPr algn="l"/>
                      <a:r>
                        <a:rPr lang="es-PE" sz="12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Breve descripción de la propuesta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/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Describa brevemente su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propuesta de colección de productos artesanales </a:t>
                      </a:r>
                    </a:p>
                    <a:p>
                      <a:pPr marL="82550" indent="0"/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(Preguntas guía: ¿qué es?, ¿para qué sirve?, ¿por qué es novedoso?)</a:t>
                      </a: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82550" indent="0"/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(Máximo 40 palabras)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1 Rectángulo"/>
          <p:cNvSpPr/>
          <p:nvPr/>
        </p:nvSpPr>
        <p:spPr>
          <a:xfrm>
            <a:off x="612250" y="1478467"/>
            <a:ext cx="7903598" cy="325489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i="1" dirty="0">
                <a:ln w="3810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Fotografías</a:t>
            </a:r>
          </a:p>
        </p:txBody>
      </p:sp>
    </p:spTree>
    <p:extLst>
      <p:ext uri="{BB962C8B-B14F-4D97-AF65-F5344CB8AC3E}">
        <p14:creationId xmlns:p14="http://schemas.microsoft.com/office/powerpoint/2010/main" val="454935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3CA4B368-06A3-4696-BF6A-193A7F50F9C4}"/>
              </a:ext>
            </a:extLst>
          </p:cNvPr>
          <p:cNvGrpSpPr/>
          <p:nvPr/>
        </p:nvGrpSpPr>
        <p:grpSpPr>
          <a:xfrm>
            <a:off x="6222460" y="0"/>
            <a:ext cx="2926259" cy="1693333"/>
            <a:chOff x="6222460" y="0"/>
            <a:chExt cx="2926259" cy="1693333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FE5D30BD-3848-5BD5-9629-818146BBBB85}"/>
                </a:ext>
              </a:extLst>
            </p:cNvPr>
            <p:cNvSpPr/>
            <p:nvPr/>
          </p:nvSpPr>
          <p:spPr>
            <a:xfrm>
              <a:off x="6222460" y="0"/>
              <a:ext cx="2926259" cy="16933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pic>
          <p:nvPicPr>
            <p:cNvPr id="8" name="Imagen 7">
              <a:extLst>
                <a:ext uri="{FF2B5EF4-FFF2-40B4-BE49-F238E27FC236}">
                  <a16:creationId xmlns:a16="http://schemas.microsoft.com/office/drawing/2014/main" id="{B8D8272D-9245-4ACC-6DDD-8BE26DD1B9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469" y="249466"/>
              <a:ext cx="1816585" cy="731680"/>
            </a:xfrm>
            <a:prstGeom prst="rect">
              <a:avLst/>
            </a:prstGeom>
          </p:spPr>
        </p:pic>
      </p:grpSp>
      <p:sp>
        <p:nvSpPr>
          <p:cNvPr id="13" name="CuadroTexto 12"/>
          <p:cNvSpPr txBox="1"/>
          <p:nvPr/>
        </p:nvSpPr>
        <p:spPr>
          <a:xfrm>
            <a:off x="592732" y="1679031"/>
            <a:ext cx="413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DESCRIPCIÓN TÉCNICA DE LA PROPUESTA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CuadroTexto 16"/>
          <p:cNvSpPr txBox="1"/>
          <p:nvPr/>
        </p:nvSpPr>
        <p:spPr>
          <a:xfrm>
            <a:off x="588427" y="965432"/>
            <a:ext cx="523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DISEÑO Y DESARROLLO DE PRODUCTOS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730727"/>
              </p:ext>
            </p:extLst>
          </p:nvPr>
        </p:nvGraphicFramePr>
        <p:xfrm>
          <a:off x="672084" y="2023592"/>
          <a:ext cx="7761912" cy="43152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9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4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4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0895">
                <a:tc>
                  <a:txBody>
                    <a:bodyPr/>
                    <a:lstStyle/>
                    <a:p>
                      <a:pPr marL="75565" marR="895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Número de piezas</a:t>
                      </a:r>
                      <a:endParaRPr lang="es-PE" sz="1200" b="1" dirty="0">
                        <a:solidFill>
                          <a:schemeClr val="tx1"/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Indicar el número total de piezas que conforman la colección.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895">
                <a:tc>
                  <a:txBody>
                    <a:bodyPr/>
                    <a:lstStyle/>
                    <a:p>
                      <a:pPr marL="85725" marR="26670" indent="0">
                        <a:spcAft>
                          <a:spcPts val="0"/>
                        </a:spcAft>
                      </a:pPr>
                      <a:r>
                        <a:rPr lang="es-PE" sz="12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Línea artesanal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Indicar la línea o líneas  artesanales sobre la que se aplica la innovación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(revisar glosario).</a:t>
                      </a:r>
                      <a:endParaRPr lang="es-PE" sz="12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85725" marR="26670" indent="0">
                        <a:spcAft>
                          <a:spcPts val="0"/>
                        </a:spcAft>
                      </a:pPr>
                      <a:endParaRPr lang="es-PE" sz="12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43815" marR="26670">
                        <a:spcAft>
                          <a:spcPts val="0"/>
                        </a:spcAft>
                      </a:pPr>
                      <a:endParaRPr lang="es-PE" sz="12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4579">
                <a:tc>
                  <a:txBody>
                    <a:bodyPr/>
                    <a:lstStyle/>
                    <a:p>
                      <a:pPr marL="75565" marR="895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Insumos utilizados</a:t>
                      </a:r>
                      <a:endParaRPr lang="es-PE" sz="1200" b="1" dirty="0">
                        <a:solidFill>
                          <a:schemeClr val="tx1"/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0170" marR="9652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Especificar cuáles son los insumos o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materiales que se utilizan o utilizarán para la producción de los productos artesanales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4579">
                <a:tc>
                  <a:txBody>
                    <a:bodyPr/>
                    <a:lstStyle/>
                    <a:p>
                      <a:pPr marL="75565" marR="895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Técnicas y procesos de producción artesanal</a:t>
                      </a:r>
                      <a:endParaRPr lang="es-PE" sz="1200" b="1" dirty="0">
                        <a:solidFill>
                          <a:schemeClr val="tx1"/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0170" marR="9652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Especificar cuáles son las técnicas y procesos productivos artesanales utilizados.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628">
                <a:tc>
                  <a:txBody>
                    <a:bodyPr/>
                    <a:lstStyle/>
                    <a:p>
                      <a:pPr marL="75565" marR="895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Dimensiones de las piezas: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10414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Pieza 1</a:t>
                      </a:r>
                      <a:endParaRPr lang="es-PE" sz="1200" b="1" dirty="0">
                        <a:solidFill>
                          <a:schemeClr val="tx1"/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10414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Pieza 2</a:t>
                      </a:r>
                      <a:endParaRPr lang="es-PE" sz="1200" b="1" dirty="0">
                        <a:solidFill>
                          <a:schemeClr val="tx1"/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10414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Pieza 3*</a:t>
                      </a:r>
                      <a:endParaRPr lang="es-PE" sz="1200" b="1" dirty="0">
                        <a:solidFill>
                          <a:schemeClr val="tx1"/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903">
                <a:tc>
                  <a:txBody>
                    <a:bodyPr/>
                    <a:lstStyle/>
                    <a:p>
                      <a:pPr marL="6794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Alto</a:t>
                      </a:r>
                      <a:endParaRPr lang="es-PE" sz="1200" b="1" dirty="0">
                        <a:solidFill>
                          <a:schemeClr val="tx1"/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96520" indent="0" algn="ctr">
                        <a:spcAft>
                          <a:spcPts val="0"/>
                        </a:spcAft>
                      </a:pPr>
                      <a:r>
                        <a:rPr lang="es-PE" sz="105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Indicar medida en centímetros.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170" marR="96520" algn="ctr">
                        <a:spcAft>
                          <a:spcPts val="0"/>
                        </a:spcAft>
                      </a:pPr>
                      <a:r>
                        <a:rPr lang="es-PE" sz="105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170" marR="96520" algn="ctr">
                        <a:spcAft>
                          <a:spcPts val="0"/>
                        </a:spcAft>
                      </a:pPr>
                      <a:r>
                        <a:rPr lang="es-PE" sz="105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903">
                <a:tc>
                  <a:txBody>
                    <a:bodyPr/>
                    <a:lstStyle/>
                    <a:p>
                      <a:pPr marL="6794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Ancho</a:t>
                      </a:r>
                      <a:endParaRPr lang="es-PE" sz="1200" b="1" dirty="0">
                        <a:solidFill>
                          <a:schemeClr val="tx1"/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96520" algn="ctr">
                        <a:spcAft>
                          <a:spcPts val="0"/>
                        </a:spcAft>
                      </a:pPr>
                      <a:r>
                        <a:rPr lang="es-PE" sz="105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170" marR="96520" algn="ctr">
                        <a:spcAft>
                          <a:spcPts val="0"/>
                        </a:spcAft>
                      </a:pPr>
                      <a:r>
                        <a:rPr lang="es-PE" sz="105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170" marR="96520" algn="ctr">
                        <a:spcAft>
                          <a:spcPts val="0"/>
                        </a:spcAft>
                      </a:pPr>
                      <a:r>
                        <a:rPr lang="es-PE" sz="105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903">
                <a:tc>
                  <a:txBody>
                    <a:bodyPr/>
                    <a:lstStyle/>
                    <a:p>
                      <a:pPr marL="6794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Profundidad</a:t>
                      </a:r>
                      <a:endParaRPr lang="es-PE" sz="1200" b="1" dirty="0">
                        <a:solidFill>
                          <a:schemeClr val="tx1"/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96520" algn="ctr">
                        <a:spcAft>
                          <a:spcPts val="0"/>
                        </a:spcAft>
                      </a:pPr>
                      <a:r>
                        <a:rPr lang="es-PE" sz="105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170" marR="96520" algn="ctr">
                        <a:spcAft>
                          <a:spcPts val="0"/>
                        </a:spcAft>
                      </a:pPr>
                      <a:r>
                        <a:rPr lang="es-PE" sz="105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170" marR="96520" algn="ctr">
                        <a:spcAft>
                          <a:spcPts val="0"/>
                        </a:spcAft>
                      </a:pPr>
                      <a:r>
                        <a:rPr lang="es-PE" sz="105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548635" y="6338876"/>
            <a:ext cx="382188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800" dirty="0"/>
              <a:t>*Si la colección tuviera más de 3 piezas, indicar solo las dimensiones de las 3 principales</a:t>
            </a:r>
          </a:p>
        </p:txBody>
      </p:sp>
    </p:spTree>
    <p:extLst>
      <p:ext uri="{BB962C8B-B14F-4D97-AF65-F5344CB8AC3E}">
        <p14:creationId xmlns:p14="http://schemas.microsoft.com/office/powerpoint/2010/main" val="937991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7A9C0775-F6B5-8841-EE03-7798CFBD3BEC}"/>
              </a:ext>
            </a:extLst>
          </p:cNvPr>
          <p:cNvGrpSpPr/>
          <p:nvPr/>
        </p:nvGrpSpPr>
        <p:grpSpPr>
          <a:xfrm>
            <a:off x="6222460" y="0"/>
            <a:ext cx="2926259" cy="1693333"/>
            <a:chOff x="6222460" y="0"/>
            <a:chExt cx="2926259" cy="1693333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62BDE2FC-867E-FBB8-556E-D7AEB5E0B905}"/>
                </a:ext>
              </a:extLst>
            </p:cNvPr>
            <p:cNvSpPr/>
            <p:nvPr/>
          </p:nvSpPr>
          <p:spPr>
            <a:xfrm>
              <a:off x="6222460" y="0"/>
              <a:ext cx="2926259" cy="16933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78AA2FDC-3A3C-1C4A-B64C-95B00D568D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469" y="249466"/>
              <a:ext cx="1816585" cy="731680"/>
            </a:xfrm>
            <a:prstGeom prst="rect">
              <a:avLst/>
            </a:prstGeom>
          </p:spPr>
        </p:pic>
      </p:grpSp>
      <p:sp>
        <p:nvSpPr>
          <p:cNvPr id="13" name="CuadroTexto 12"/>
          <p:cNvSpPr txBox="1"/>
          <p:nvPr/>
        </p:nvSpPr>
        <p:spPr>
          <a:xfrm>
            <a:off x="592732" y="1496145"/>
            <a:ext cx="3816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A. CONCEPTO, DISEÑO E INNOVACIÓN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451194"/>
              </p:ext>
            </p:extLst>
          </p:nvPr>
        </p:nvGraphicFramePr>
        <p:xfrm>
          <a:off x="680937" y="1899212"/>
          <a:ext cx="4146244" cy="44377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83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18897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¿Cuál es el concepto o significado plasmado en su propuesta?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9652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el concepto y significado que da nacimiento a su propuesta y que lo ha motivado a crear su colección.</a:t>
                      </a:r>
                    </a:p>
                    <a:p>
                      <a:pPr marL="90170" marR="9652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(Se recomienda usar máximo 50 palabras)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8897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¿Cómo incorpora el concepto en el diseño</a:t>
                      </a:r>
                      <a:r>
                        <a:rPr lang="es-PE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del producto</a:t>
                      </a: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9652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cómo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 i</a:t>
                      </a: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nterpreta / traduce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concepto en el diseño del producto</a:t>
                      </a:r>
                      <a:endParaRPr lang="es-PE" sz="12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0170" marR="9652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(Se recomienda usar máximo 50 palabras)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16"/>
          <p:cNvSpPr txBox="1"/>
          <p:nvPr/>
        </p:nvSpPr>
        <p:spPr>
          <a:xfrm>
            <a:off x="588427" y="965432"/>
            <a:ext cx="523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DISEÑO Y DESARROLLO DE PRODUCTOS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997303" y="1894113"/>
            <a:ext cx="3859618" cy="441914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i="1" dirty="0">
                <a:ln w="3810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Fotografía</a:t>
            </a:r>
          </a:p>
          <a:p>
            <a:pPr algn="ctr"/>
            <a:r>
              <a:rPr lang="es-PE" sz="1200" i="1" dirty="0">
                <a:ln w="3810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Se verificará la coherencia entre el concepto, el diseño y las fotos / bocetos</a:t>
            </a:r>
          </a:p>
        </p:txBody>
      </p:sp>
    </p:spTree>
    <p:extLst>
      <p:ext uri="{BB962C8B-B14F-4D97-AF65-F5344CB8AC3E}">
        <p14:creationId xmlns:p14="http://schemas.microsoft.com/office/powerpoint/2010/main" val="3486060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3AF4B798-1F81-4AD8-261A-EFC667760927}"/>
              </a:ext>
            </a:extLst>
          </p:cNvPr>
          <p:cNvGrpSpPr/>
          <p:nvPr/>
        </p:nvGrpSpPr>
        <p:grpSpPr>
          <a:xfrm>
            <a:off x="6222460" y="0"/>
            <a:ext cx="2926259" cy="1693333"/>
            <a:chOff x="6222460" y="0"/>
            <a:chExt cx="2926259" cy="1693333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1C3175B5-0FF5-0FBA-BA61-DC0BB11D399C}"/>
                </a:ext>
              </a:extLst>
            </p:cNvPr>
            <p:cNvSpPr/>
            <p:nvPr/>
          </p:nvSpPr>
          <p:spPr>
            <a:xfrm>
              <a:off x="6222460" y="0"/>
              <a:ext cx="2926259" cy="16933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F4804C90-A46E-CB95-C962-7A3570372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469" y="249466"/>
              <a:ext cx="1816585" cy="731680"/>
            </a:xfrm>
            <a:prstGeom prst="rect">
              <a:avLst/>
            </a:prstGeom>
          </p:spPr>
        </p:pic>
      </p:grpSp>
      <p:sp>
        <p:nvSpPr>
          <p:cNvPr id="13" name="CuadroTexto 12"/>
          <p:cNvSpPr txBox="1"/>
          <p:nvPr/>
        </p:nvSpPr>
        <p:spPr>
          <a:xfrm>
            <a:off x="592732" y="1496145"/>
            <a:ext cx="3816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A. CONCEPTO, DISEÑO E INNOVACIÓN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CuadroTexto 16"/>
          <p:cNvSpPr txBox="1"/>
          <p:nvPr/>
        </p:nvSpPr>
        <p:spPr>
          <a:xfrm>
            <a:off x="588427" y="965432"/>
            <a:ext cx="523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DISEÑO Y DESARROLLO DE PRODUCTOS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910817"/>
              </p:ext>
            </p:extLst>
          </p:nvPr>
        </p:nvGraphicFramePr>
        <p:xfrm>
          <a:off x="659878" y="1865479"/>
          <a:ext cx="7755839" cy="4647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7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944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6808">
                <a:tc gridSpan="2"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El diseño del producto es novedoso por qué:</a:t>
                      </a:r>
                    </a:p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900" b="1" dirty="0">
                          <a:effectLst/>
                        </a:rPr>
                        <a:t>(Puede marcar más de una opción)</a:t>
                      </a:r>
                      <a:endParaRPr lang="es-PE" sz="9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Sustente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3020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Satisface una necesidad hasta el momento no satisfecha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170" marR="9652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Explique cuales con las funciones y/o características del diseño de la colección, que permiten atender una o varias necesidades de los potenciales clientes que hasta ahora no habían sido satisfechos.</a:t>
                      </a:r>
                    </a:p>
                    <a:p>
                      <a:pPr marL="90170" marR="9652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(Se recomienda usar máximo 50 palabras)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3020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Usa una técnica de producción no tradicional en el producto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170" marR="9652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Explique cuál es la técnica que utiliza de manera novedosa para la producción de los productos, y como esta se adapta y cumple criterios de calidad para su producción.</a:t>
                      </a:r>
                    </a:p>
                    <a:p>
                      <a:pPr marL="90170" marR="9652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(Se recomienda usar máximo 50 palabras)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3020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Usa nuevos o mejorados materiales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170" marR="9652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Explique cuáles son los materiales que utiliza de manera novedosa para la producción de los productos, y como estas se adaptan y cumplen criterios de calidad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 su producción 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sostenibilidad ambiental</a:t>
                      </a:r>
                      <a:endParaRPr lang="es-PE" sz="12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0170" marR="9652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(Se recomienda usar máximo 50 palabras)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954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45E9277A-B30C-3CAD-9193-3A04901459AD}"/>
              </a:ext>
            </a:extLst>
          </p:cNvPr>
          <p:cNvGrpSpPr/>
          <p:nvPr/>
        </p:nvGrpSpPr>
        <p:grpSpPr>
          <a:xfrm>
            <a:off x="6222460" y="0"/>
            <a:ext cx="2926259" cy="1693333"/>
            <a:chOff x="6222460" y="0"/>
            <a:chExt cx="2926259" cy="1693333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4A43C6EA-6106-BC20-C365-A55594C7830B}"/>
                </a:ext>
              </a:extLst>
            </p:cNvPr>
            <p:cNvSpPr/>
            <p:nvPr/>
          </p:nvSpPr>
          <p:spPr>
            <a:xfrm>
              <a:off x="6222460" y="0"/>
              <a:ext cx="2926259" cy="16933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24817772-7323-41C0-585B-D082AC29E0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469" y="249466"/>
              <a:ext cx="1816585" cy="731680"/>
            </a:xfrm>
            <a:prstGeom prst="rect">
              <a:avLst/>
            </a:prstGeom>
          </p:spPr>
        </p:pic>
      </p:grpSp>
      <p:sp>
        <p:nvSpPr>
          <p:cNvPr id="5" name="CuadroTexto 12"/>
          <p:cNvSpPr txBox="1"/>
          <p:nvPr/>
        </p:nvSpPr>
        <p:spPr>
          <a:xfrm>
            <a:off x="592732" y="1526967"/>
            <a:ext cx="2538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B. IDENTIDAD CULTURAL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137148"/>
              </p:ext>
            </p:extLst>
          </p:nvPr>
        </p:nvGraphicFramePr>
        <p:xfrm>
          <a:off x="690665" y="1904146"/>
          <a:ext cx="7969241" cy="19148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17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14819">
                <a:tc>
                  <a:txBody>
                    <a:bodyPr/>
                    <a:lstStyle/>
                    <a:p>
                      <a:pPr marL="85725" marR="61595" indent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¿Cómo se relaciona su propuesta con los</a:t>
                      </a:r>
                      <a:r>
                        <a:rPr lang="es-PE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valores e inquietudes culturales de una comunidad?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9017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Cuéntenos sobre la relación que tiene su propuesta con los valores culturales que usted considera valiosos: tradición, creencias, entre otros aspectos culturales de una comunidad.</a:t>
                      </a:r>
                    </a:p>
                    <a:p>
                      <a:pPr marL="90170" marR="9017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(Se recomienda usar máximo 50 palabras)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CuadroTexto 16"/>
          <p:cNvSpPr txBox="1"/>
          <p:nvPr/>
        </p:nvSpPr>
        <p:spPr>
          <a:xfrm>
            <a:off x="588427" y="965432"/>
            <a:ext cx="523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DISEÑO Y DESARROLLO DE PRODUCTOS</a:t>
            </a:r>
          </a:p>
        </p:txBody>
      </p:sp>
      <p:sp>
        <p:nvSpPr>
          <p:cNvPr id="10" name="CuadroTexto 12"/>
          <p:cNvSpPr txBox="1"/>
          <p:nvPr/>
        </p:nvSpPr>
        <p:spPr>
          <a:xfrm>
            <a:off x="593409" y="3959988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C. FUNCIÓN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758760"/>
              </p:ext>
            </p:extLst>
          </p:nvPr>
        </p:nvGraphicFramePr>
        <p:xfrm>
          <a:off x="691342" y="4337167"/>
          <a:ext cx="7969241" cy="2009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17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09845">
                <a:tc>
                  <a:txBody>
                    <a:bodyPr/>
                    <a:lstStyle/>
                    <a:p>
                      <a:pPr marL="85725" marR="6604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¿De qué manera atiende las necesidades y expectativas del cliente?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9017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Según corresponda, y teniendo como guía las siguientes preguntas, describa brevemente:</a:t>
                      </a:r>
                    </a:p>
                    <a:p>
                      <a:pPr marL="268288" marR="90170" lvl="0" indent="-182563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¿Cuáles son las necesidades que satisface y las funciones que ofrece la propuesta?</a:t>
                      </a:r>
                    </a:p>
                    <a:p>
                      <a:pPr marL="268288" marR="90170" lvl="0" indent="-182563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¿Cómo responde a las necesidades y expectativas de los segmentos de mercado?</a:t>
                      </a:r>
                    </a:p>
                    <a:p>
                      <a:pPr marL="268288" marR="90170" lvl="0" indent="-182563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¿Qué aspectos hacen a su propuesta innovadora con respecto a otros productos que cubren similares necesidades?</a:t>
                      </a:r>
                    </a:p>
                    <a:p>
                      <a:pPr marL="268288" marR="90170" lvl="0" indent="-182563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¿Cómo se adapta a las tendencias actuales y/ o de un nicho de mercado particular?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070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BFBB451C-54CF-3365-4F02-E3F88449CE48}"/>
              </a:ext>
            </a:extLst>
          </p:cNvPr>
          <p:cNvGrpSpPr/>
          <p:nvPr/>
        </p:nvGrpSpPr>
        <p:grpSpPr>
          <a:xfrm>
            <a:off x="6222460" y="0"/>
            <a:ext cx="2926259" cy="1693333"/>
            <a:chOff x="6222460" y="0"/>
            <a:chExt cx="2926259" cy="1693333"/>
          </a:xfrm>
        </p:grpSpPr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9C33AA5E-70FB-D401-8C7E-6D8A73EBF102}"/>
                </a:ext>
              </a:extLst>
            </p:cNvPr>
            <p:cNvSpPr/>
            <p:nvPr/>
          </p:nvSpPr>
          <p:spPr>
            <a:xfrm>
              <a:off x="6222460" y="0"/>
              <a:ext cx="2926259" cy="16933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C0B37427-4D64-39BE-45ED-C81352B205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469" y="249466"/>
              <a:ext cx="1816585" cy="731680"/>
            </a:xfrm>
            <a:prstGeom prst="rect">
              <a:avLst/>
            </a:prstGeom>
          </p:spPr>
        </p:pic>
      </p:grpSp>
      <p:sp>
        <p:nvSpPr>
          <p:cNvPr id="5" name="CuadroTexto 12"/>
          <p:cNvSpPr txBox="1"/>
          <p:nvPr/>
        </p:nvSpPr>
        <p:spPr>
          <a:xfrm>
            <a:off x="603490" y="1521643"/>
            <a:ext cx="1444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D. MERCADO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765034"/>
              </p:ext>
            </p:extLst>
          </p:nvPr>
        </p:nvGraphicFramePr>
        <p:xfrm>
          <a:off x="690665" y="1888064"/>
          <a:ext cx="7889132" cy="33616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3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2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3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3014">
                <a:tc gridSpan="2"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La colección esta dirigida al mercado</a:t>
                      </a:r>
                    </a:p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0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(se recomienda elegir solo uno)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Descríbalos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Preguntas guía: ¿De donde son?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¿cuál es su edad promedio?, ¿cuales son sus ingresos promedio / nivel socioeconómico?, ¿que los motiva a comprar artesanía?, ¿Por qué estas personas estarían interesados en comprar o compran sus productos?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716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Turístico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 su mercado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es turístico </a:t>
                      </a: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recuerde que estos pueden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ser </a:t>
                      </a: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nacionales,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 </a:t>
                      </a: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internacionales.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6716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Nacional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Los clientes, no se encuentran de turismo y demandan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sus productos en la misma </a:t>
                      </a: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localidad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 d</a:t>
                      </a: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esde otras regiones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donde se produce la artesanía.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6716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Exportación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Los clientes residen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 un país distinto al Perú, debiendo identificar la </a:t>
                      </a: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Ciudad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Región / País / Continente de las personas para los que se diseña.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CuadroTexto 16"/>
          <p:cNvSpPr txBox="1"/>
          <p:nvPr/>
        </p:nvSpPr>
        <p:spPr>
          <a:xfrm>
            <a:off x="588427" y="965432"/>
            <a:ext cx="523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DISEÑO Y DESARROLLO DE PRODUCTOS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57884"/>
              </p:ext>
            </p:extLst>
          </p:nvPr>
        </p:nvGraphicFramePr>
        <p:xfrm>
          <a:off x="703955" y="5421853"/>
          <a:ext cx="7880647" cy="10004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24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56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0231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¿Cuál es el precio al cual vendería o vende su producto?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200" i="1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231">
                <a:tc>
                  <a:txBody>
                    <a:bodyPr/>
                    <a:lstStyle/>
                    <a:p>
                      <a:pPr marL="43180" marR="76835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¿Dónde vendería o cómo vende sus productos?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s-PE" sz="1200" i="1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583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8BF6406C-F33E-BC04-1FC2-07D6A32E7820}"/>
              </a:ext>
            </a:extLst>
          </p:cNvPr>
          <p:cNvGrpSpPr/>
          <p:nvPr/>
        </p:nvGrpSpPr>
        <p:grpSpPr>
          <a:xfrm>
            <a:off x="6222460" y="0"/>
            <a:ext cx="2926259" cy="1693333"/>
            <a:chOff x="6222460" y="0"/>
            <a:chExt cx="2926259" cy="1693333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89E8EE37-6DCB-5A60-EBED-76DB8A45267F}"/>
                </a:ext>
              </a:extLst>
            </p:cNvPr>
            <p:cNvSpPr/>
            <p:nvPr/>
          </p:nvSpPr>
          <p:spPr>
            <a:xfrm>
              <a:off x="6222460" y="0"/>
              <a:ext cx="2926259" cy="16933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pic>
          <p:nvPicPr>
            <p:cNvPr id="8" name="Imagen 7">
              <a:extLst>
                <a:ext uri="{FF2B5EF4-FFF2-40B4-BE49-F238E27FC236}">
                  <a16:creationId xmlns:a16="http://schemas.microsoft.com/office/drawing/2014/main" id="{0AB1011D-BAFC-C004-3D8D-D6E5EBE3E4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469" y="249466"/>
              <a:ext cx="1816585" cy="731680"/>
            </a:xfrm>
            <a:prstGeom prst="rect">
              <a:avLst/>
            </a:prstGeom>
          </p:spPr>
        </p:pic>
      </p:grpSp>
      <p:sp>
        <p:nvSpPr>
          <p:cNvPr id="4" name="CuadroTexto 12"/>
          <p:cNvSpPr txBox="1"/>
          <p:nvPr/>
        </p:nvSpPr>
        <p:spPr>
          <a:xfrm>
            <a:off x="592732" y="1543159"/>
            <a:ext cx="202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D. SOSTENIBILIDAD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410697"/>
              </p:ext>
            </p:extLst>
          </p:nvPr>
        </p:nvGraphicFramePr>
        <p:xfrm>
          <a:off x="690665" y="1920338"/>
          <a:ext cx="7889132" cy="42762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37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931">
                <a:tc gridSpan="2"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La propuesta de diseño es sostenible </a:t>
                      </a:r>
                    </a:p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9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(Puede marcar más de una opción)</a:t>
                      </a:r>
                      <a:endParaRPr lang="es-PE" sz="9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Sustente por qué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2573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Económicamente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Detalle cómo la propuesta de diseño genera: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Mayor rentabilidad e ingresos para los artesanos,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Mejores condiciones de empleabilidad o comercio justo,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Reducción de desigualdades, entre otros.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2573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Socialmente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Según corresponda, detalle cómo la propuesta de diseño genera: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73050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Inclusión de grupos poblacionales excluidos, 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73050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Desarrollo de capacidades y/o igualdad de género,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73050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Desarrollo e incorporación de buenas prácticas laborales, entre otros.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2573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Medio ambientalmente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Según corresponda, detalle cómo la propuesta de diseño genera: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Consumo responsable de insumos y/o manejo de desechos,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Uso de energías no contaminantes,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Manejo de desechos y/o reutilización de los mismos.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2573">
                <a:tc>
                  <a:txBody>
                    <a:bodyPr/>
                    <a:lstStyle/>
                    <a:p>
                      <a:pPr marL="43180" marR="76835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Otros, precise:</a:t>
                      </a:r>
                    </a:p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PE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endParaRPr lang="es-PE" sz="12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CuadroTexto 16"/>
          <p:cNvSpPr txBox="1"/>
          <p:nvPr/>
        </p:nvSpPr>
        <p:spPr>
          <a:xfrm>
            <a:off x="588427" y="965432"/>
            <a:ext cx="523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DISEÑO Y DESARROLLO DE PRODUCTOS</a:t>
            </a:r>
          </a:p>
        </p:txBody>
      </p:sp>
    </p:spTree>
    <p:extLst>
      <p:ext uri="{BB962C8B-B14F-4D97-AF65-F5344CB8AC3E}">
        <p14:creationId xmlns:p14="http://schemas.microsoft.com/office/powerpoint/2010/main" val="2526566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93AD3D0A-2C82-983E-3D08-457C1E8FA8CA}"/>
              </a:ext>
            </a:extLst>
          </p:cNvPr>
          <p:cNvGrpSpPr/>
          <p:nvPr/>
        </p:nvGrpSpPr>
        <p:grpSpPr>
          <a:xfrm>
            <a:off x="6222460" y="0"/>
            <a:ext cx="2926259" cy="1693333"/>
            <a:chOff x="6222460" y="0"/>
            <a:chExt cx="2926259" cy="1693333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CFDA635D-2DB5-A928-0656-FE16B4ED91ED}"/>
                </a:ext>
              </a:extLst>
            </p:cNvPr>
            <p:cNvSpPr/>
            <p:nvPr/>
          </p:nvSpPr>
          <p:spPr>
            <a:xfrm>
              <a:off x="6222460" y="0"/>
              <a:ext cx="2926259" cy="16933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13427347-A21A-D47C-D158-CC15939BA7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469" y="249466"/>
              <a:ext cx="1816585" cy="731680"/>
            </a:xfrm>
            <a:prstGeom prst="rect">
              <a:avLst/>
            </a:prstGeom>
          </p:spPr>
        </p:pic>
      </p:grpSp>
      <p:sp>
        <p:nvSpPr>
          <p:cNvPr id="5" name="CuadroTexto 12"/>
          <p:cNvSpPr txBox="1"/>
          <p:nvPr/>
        </p:nvSpPr>
        <p:spPr>
          <a:xfrm>
            <a:off x="592732" y="1579415"/>
            <a:ext cx="1971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E. REPLICABILIDAD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374749"/>
              </p:ext>
            </p:extLst>
          </p:nvPr>
        </p:nvGraphicFramePr>
        <p:xfrm>
          <a:off x="690665" y="1956594"/>
          <a:ext cx="7889132" cy="30564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37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6964">
                <a:tc gridSpan="2"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La propuesta es replicable por:</a:t>
                      </a:r>
                    </a:p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9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(Puede marcar más de una opción)</a:t>
                      </a:r>
                      <a:endParaRPr lang="es-PE" sz="9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Sustente por qué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833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 prima accesible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42545" lvl="0" indent="0" algn="just">
                        <a:spcAft>
                          <a:spcPts val="0"/>
                        </a:spcAft>
                        <a:buClr>
                          <a:srgbClr val="A6A6A6"/>
                        </a:buClr>
                        <a:buSzPts val="900"/>
                        <a:buFont typeface="Wingdings"/>
                        <a:buNone/>
                        <a:tabLst>
                          <a:tab pos="179705" algn="l"/>
                        </a:tabLst>
                      </a:pP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Describa si la materia prima es accesible y/o se puede obtener de manera sostenible y/o para atender la demanda futura.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9833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Mano de obra calificada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42545" lvl="0" indent="0" algn="just">
                        <a:spcAft>
                          <a:spcPts val="0"/>
                        </a:spcAft>
                        <a:buClr>
                          <a:srgbClr val="A6A6A6"/>
                        </a:buClr>
                        <a:buSzPts val="900"/>
                        <a:buFont typeface="Wingdings"/>
                        <a:buNone/>
                        <a:tabLst>
                          <a:tab pos="179705" algn="l"/>
                        </a:tabLst>
                      </a:pP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Describa si las personas cuenta con las destrezas necesarias para el desarrollo adecuado del producto o las técnicas productivas son de fácil transferencia.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9833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Infraestructura</a:t>
                      </a:r>
                      <a:r>
                        <a:rPr lang="es-PE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productiva</a:t>
                      </a:r>
                      <a:endParaRPr lang="es-PE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42545" lvl="0" indent="0" algn="just">
                        <a:spcAft>
                          <a:spcPts val="0"/>
                        </a:spcAft>
                        <a:buClr>
                          <a:srgbClr val="A6A6A6"/>
                        </a:buClr>
                        <a:buSzPts val="900"/>
                        <a:buFont typeface="Wingdings"/>
                        <a:buNone/>
                        <a:tabLst>
                          <a:tab pos="179705" algn="l"/>
                        </a:tabLst>
                      </a:pP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Describa si existe disponibilidad de las herramientas o equipos necesarios para la producción de los productos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322970"/>
              </p:ext>
            </p:extLst>
          </p:nvPr>
        </p:nvGraphicFramePr>
        <p:xfrm>
          <a:off x="703955" y="5217452"/>
          <a:ext cx="7880647" cy="9789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4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6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8946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¿Cuál es el tiempo promedio de producción</a:t>
                      </a:r>
                      <a:r>
                        <a:rPr lang="es-PE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la colección</a:t>
                      </a: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Indicar cuál es el tiempo promedio necesario para la producción de toda la colección de productos propuestos.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CuadroTexto 16"/>
          <p:cNvSpPr txBox="1"/>
          <p:nvPr/>
        </p:nvSpPr>
        <p:spPr>
          <a:xfrm>
            <a:off x="588427" y="965432"/>
            <a:ext cx="523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DISEÑO Y DESARROLLO DE PRODUCTOS</a:t>
            </a:r>
          </a:p>
        </p:txBody>
      </p:sp>
    </p:spTree>
    <p:extLst>
      <p:ext uri="{BB962C8B-B14F-4D97-AF65-F5344CB8AC3E}">
        <p14:creationId xmlns:p14="http://schemas.microsoft.com/office/powerpoint/2010/main" val="34557443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6265</TotalTime>
  <Words>1111</Words>
  <Application>Microsoft Office PowerPoint</Application>
  <PresentationFormat>Presentación en pantalla (4:3)</PresentationFormat>
  <Paragraphs>137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Liberation Sans Narrow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Percys Pacheco</dc:creator>
  <cp:lastModifiedBy>servicios_dcitat141</cp:lastModifiedBy>
  <cp:revision>95</cp:revision>
  <dcterms:created xsi:type="dcterms:W3CDTF">2018-07-13T14:49:08Z</dcterms:created>
  <dcterms:modified xsi:type="dcterms:W3CDTF">2024-08-13T19:49:53Z</dcterms:modified>
</cp:coreProperties>
</file>