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7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7F1B"/>
    <a:srgbClr val="F6A400"/>
    <a:srgbClr val="FC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67" autoAdjust="0"/>
    <p:restoredTop sz="94660" autoAdjust="0"/>
  </p:normalViewPr>
  <p:slideViewPr>
    <p:cSldViewPr snapToGrid="0">
      <p:cViewPr varScale="1">
        <p:scale>
          <a:sx n="98" d="100"/>
          <a:sy n="98" d="100"/>
        </p:scale>
        <p:origin x="8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-3228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A8742-2B6C-423A-8FCF-4F95B5D7AA07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E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43CAE-DFCA-4655-A4BC-049A80966D5B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6789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43CAE-DFCA-4655-A4BC-049A80966D5B}" type="slidenum">
              <a:rPr lang="es-PE" smtClean="0"/>
              <a:t>2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12864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458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313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39149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7107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20433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69249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0367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348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5024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52903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828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802" y="273182"/>
            <a:ext cx="1481019" cy="668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A5BC0-E110-4235-BB96-99EE4B1477E9}" type="datetimeFigureOut">
              <a:rPr lang="es-PE" smtClean="0"/>
              <a:t>28/10/2022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60C0-6A02-4E50-8B05-1799D202904F}" type="slidenum">
              <a:rPr lang="es-PE" smtClean="0"/>
              <a:t>‹Nº›</a:t>
            </a:fld>
            <a:endParaRPr lang="es-PE"/>
          </a:p>
        </p:txBody>
      </p:sp>
      <p:sp>
        <p:nvSpPr>
          <p:cNvPr id="7" name="AutoShape 2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sp>
        <p:nvSpPr>
          <p:cNvPr id="10" name="AutoShape 4" descr="Resultado de imagen para mincetur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E"/>
          </a:p>
        </p:txBody>
      </p:sp>
      <p:pic>
        <p:nvPicPr>
          <p:cNvPr id="11" name="10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391382"/>
            <a:ext cx="2114659" cy="388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587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6"/>
          <p:cNvSpPr txBox="1"/>
          <p:nvPr/>
        </p:nvSpPr>
        <p:spPr>
          <a:xfrm>
            <a:off x="595874" y="2770471"/>
            <a:ext cx="47955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4000" b="1" dirty="0"/>
              <a:t>NEGOCIO INNOVADOR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FF9A512-DC8E-93C4-77C7-465EEFF6AF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834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 33"/>
          <p:cNvSpPr/>
          <p:nvPr/>
        </p:nvSpPr>
        <p:spPr>
          <a:xfrm>
            <a:off x="680096" y="1826372"/>
            <a:ext cx="7885216" cy="4098178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10" name="CuadroTexto 8"/>
          <p:cNvSpPr txBox="1"/>
          <p:nvPr/>
        </p:nvSpPr>
        <p:spPr>
          <a:xfrm>
            <a:off x="589889" y="5990582"/>
            <a:ext cx="8125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1200" b="1" dirty="0"/>
              <a:t>Video opcional</a:t>
            </a:r>
          </a:p>
          <a:p>
            <a:pPr marL="0" lvl="1"/>
            <a:r>
              <a:rPr lang="es-PE" sz="1200" dirty="0"/>
              <a:t>Adjuntar archivo digital o enviar enlace de un (1) video de no más de cinco (05) minutos de duración donde se pueda visualizar los bienes (productos o servicios) que ofrece.</a:t>
            </a:r>
          </a:p>
        </p:txBody>
      </p:sp>
      <p:pic>
        <p:nvPicPr>
          <p:cNvPr id="8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12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14" name="CuadroTexto 8"/>
          <p:cNvSpPr txBox="1"/>
          <p:nvPr/>
        </p:nvSpPr>
        <p:spPr>
          <a:xfrm>
            <a:off x="570839" y="1435277"/>
            <a:ext cx="5880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de los bienes (productos o servicios) que ofrece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2457A57-5C71-A7C1-C962-12694841D6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00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127129"/>
              </p:ext>
            </p:extLst>
          </p:nvPr>
        </p:nvGraphicFramePr>
        <p:xfrm>
          <a:off x="613286" y="4435361"/>
          <a:ext cx="7908967" cy="21292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2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36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287">
                <a:tc>
                  <a:txBody>
                    <a:bodyPr/>
                    <a:lstStyle/>
                    <a:p>
                      <a:pPr algn="l"/>
                      <a:r>
                        <a:rPr lang="es-PE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Título de la propuesta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287">
                <a:tc>
                  <a:txBody>
                    <a:bodyPr/>
                    <a:lstStyle/>
                    <a:p>
                      <a:pPr algn="l"/>
                      <a:r>
                        <a:rPr lang="es-PE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Bienes y/o servicios que ofrece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6724">
                <a:tc>
                  <a:txBody>
                    <a:bodyPr/>
                    <a:lstStyle/>
                    <a:p>
                      <a:pPr algn="l"/>
                      <a:r>
                        <a:rPr lang="es-PE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Breve descripción de la propuesta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brevemente cual es el negocio innovador y cómo funciona la innovación </a:t>
                      </a:r>
                    </a:p>
                    <a:p>
                      <a:pPr marL="82550" indent="0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40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1 Rectángulo"/>
          <p:cNvSpPr/>
          <p:nvPr/>
        </p:nvSpPr>
        <p:spPr>
          <a:xfrm>
            <a:off x="612250" y="1478466"/>
            <a:ext cx="7903598" cy="284787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PE" sz="1200" i="1" dirty="0">
                <a:ln w="38100"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Fotografías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0B321FD-582D-0C94-B6B4-9248BDD21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42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uadroTexto 12"/>
          <p:cNvSpPr txBox="1"/>
          <p:nvPr/>
        </p:nvSpPr>
        <p:spPr>
          <a:xfrm>
            <a:off x="592732" y="1496145"/>
            <a:ext cx="2710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A. CARÁCTER INNOVADOR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68417" y="40617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667503"/>
              </p:ext>
            </p:extLst>
          </p:nvPr>
        </p:nvGraphicFramePr>
        <p:xfrm>
          <a:off x="680937" y="1899212"/>
          <a:ext cx="7859948" cy="13762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6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433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6251">
                <a:tc>
                  <a:txBody>
                    <a:bodyPr/>
                    <a:lstStyle/>
                    <a:p>
                      <a:pPr marL="43815" marR="26670">
                        <a:spcAft>
                          <a:spcPts val="0"/>
                        </a:spcAft>
                      </a:pPr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¿Qué generó</a:t>
                      </a:r>
                      <a:r>
                        <a:rPr lang="es-ES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</a:t>
                      </a:r>
                      <a:r>
                        <a:rPr lang="es-ES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oportunidad de negocio?</a:t>
                      </a:r>
                      <a:endParaRPr lang="es-PE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la problemática (oportunidad) o necesidad de mercado que motivó que su empresa ingresara y/o desarrolle una nueva propuesta de bienes/ servicios para el mercado.</a:t>
                      </a:r>
                    </a:p>
                    <a:p>
                      <a:pPr marL="87313" marR="90170" indent="0" algn="just">
                        <a:spcBef>
                          <a:spcPts val="880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(Máximo de 50 palabras)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8429906"/>
              </p:ext>
            </p:extLst>
          </p:nvPr>
        </p:nvGraphicFramePr>
        <p:xfrm>
          <a:off x="662787" y="3398297"/>
          <a:ext cx="7889132" cy="31389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9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1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8948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negocio es innovador por qué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cómo y cuánto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5232">
                <a:tc>
                  <a:txBody>
                    <a:bodyPr/>
                    <a:lstStyle/>
                    <a:p>
                      <a:pPr marL="43180" marR="3746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Desarrolla y comercializa productos o servicios  significativamente  diferenciados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just"/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Cual tiene el factor diferenciador: El producto, el proceso de producción, el servicio? Y si es así detalle las características que diferencian a tu producto, si es proceso en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5232">
                <a:tc>
                  <a:txBody>
                    <a:bodyPr/>
                    <a:lstStyle/>
                    <a:p>
                      <a:pPr marL="43180" marR="3746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 implementado procesos de gestión y/o comercialización  significativamente  diferenciados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081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Otros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815" marR="90170" algn="just">
                        <a:spcAft>
                          <a:spcPts val="0"/>
                        </a:spcAf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F1753B3-2E2C-3037-CA49-CF694B9BA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5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526967"/>
            <a:ext cx="1460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B. DEMANDA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680160"/>
              </p:ext>
            </p:extLst>
          </p:nvPr>
        </p:nvGraphicFramePr>
        <p:xfrm>
          <a:off x="665821" y="2028525"/>
          <a:ext cx="7889132" cy="42494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7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24722">
                <a:tc>
                  <a:txBody>
                    <a:bodyPr/>
                    <a:lstStyle/>
                    <a:p>
                      <a:pPr marL="43180" marR="4254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200" b="1" dirty="0"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MERCADO ACTUAL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43180" marR="4254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200" b="1" dirty="0"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Describa brevemente quienes son sus clientes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8735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Según corresponda, y teniendo como guía las siguientes preguntas, describa brevemente: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342900" marR="38735" lvl="0" indent="-342900" algn="just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¿Quiénes son sus clientes?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342900" marR="38735" lvl="0" indent="-342900" algn="just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¿Por qué estos clientes compran sus productos / utilizan sus servicios?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342900" marR="38735" lvl="0" indent="-342900" algn="just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¿Cuál es el costo de sus principales productos / servicios?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46355" marR="38735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(Se recomienda usar máximo 80 palabras)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4722">
                <a:tc>
                  <a:txBody>
                    <a:bodyPr/>
                    <a:lstStyle/>
                    <a:p>
                      <a:pPr marL="43180" marR="4254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200" b="1" dirty="0"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COMERCIALIZACIÓN 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43180" marR="42545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200" b="1" dirty="0"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Describa los canales y estrategias empleadas para entregar los bienes y/o servicios a sus clientes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6355" marR="38735" algn="just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Según corresponda, y teniendo como guía las siguientes preguntas, describa brevemente: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342900" marR="38735" lvl="0" indent="-342900" algn="just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¿Dónde o como vende sus productos / servicios?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342900" marR="38735" lvl="0" indent="-342900" algn="just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¿Qué estrategias utiliza para comercializar (alianzas estrategias, uso de las tecnologías de la información y la comunicación, puntos de venta, venta online o canales digitales, eventos, entre otros)?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342900" marR="38735" lvl="0" indent="-342900" algn="just">
                        <a:spcBef>
                          <a:spcPts val="5"/>
                        </a:spcBef>
                        <a:spcAft>
                          <a:spcPts val="0"/>
                        </a:spcAft>
                        <a:buFont typeface="Wingdings"/>
                        <a:buChar char=""/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¿En qué medida y porqué pueden ser consideradas como innovadoras?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  <a:p>
                      <a:pPr marL="46355" marR="38735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dirty="0">
                          <a:solidFill>
                            <a:srgbClr val="A6A6A6"/>
                          </a:solidFill>
                          <a:effectLst/>
                          <a:latin typeface="+mn-lt"/>
                          <a:ea typeface="Liberation Sans Narrow"/>
                          <a:cs typeface="Liberation Sans Narrow"/>
                        </a:rPr>
                        <a:t>(Se recomienda usar máximo 80 palabras)</a:t>
                      </a:r>
                      <a:endParaRPr lang="es-PE" sz="1200" dirty="0">
                        <a:effectLst/>
                        <a:latin typeface="+mn-lt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01C3937-E16B-B1B7-BF5B-C4593C5244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810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526967"/>
            <a:ext cx="1460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B. DEMANDA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196419"/>
              </p:ext>
            </p:extLst>
          </p:nvPr>
        </p:nvGraphicFramePr>
        <p:xfrm>
          <a:off x="690665" y="2160996"/>
          <a:ext cx="7289576" cy="3717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5601">
                <a:tc gridSpan="2">
                  <a:txBody>
                    <a:bodyPr/>
                    <a:lstStyle/>
                    <a:p>
                      <a:pPr marL="43180" marR="76835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dirty="0"/>
                        <a:t>VENTAS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73050" indent="-177800">
                        <a:buFont typeface="Arial" panose="020B0604020202020204" pitchFamily="34" charset="0"/>
                        <a:buChar char="•"/>
                      </a:pPr>
                      <a:endParaRPr lang="es-PE" sz="120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0526">
                <a:tc>
                  <a:txBody>
                    <a:bodyPr/>
                    <a:lstStyle/>
                    <a:p>
                      <a:pPr marL="96838" marR="76835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dirty="0"/>
                        <a:t>¿Cuál es su nivel actual de ventas mensuales?</a:t>
                      </a:r>
                      <a:r>
                        <a:rPr lang="es-PE" sz="1200" b="1" baseline="0" dirty="0"/>
                        <a:t> </a:t>
                      </a:r>
                      <a:endParaRPr lang="es-PE" sz="1200" b="1" dirty="0"/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17780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Monto de venta en soles del mes actual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0526">
                <a:tc>
                  <a:txBody>
                    <a:bodyPr/>
                    <a:lstStyle/>
                    <a:p>
                      <a:pPr marL="9525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</a:rPr>
                        <a:t>¿</a:t>
                      </a:r>
                      <a:r>
                        <a:rPr lang="es-ES" sz="1200" b="1" dirty="0">
                          <a:solidFill>
                            <a:schemeClr val="tx1"/>
                          </a:solidFill>
                        </a:rPr>
                        <a:t>Cuál</a:t>
                      </a:r>
                      <a:r>
                        <a:rPr lang="es-ES" sz="1200" b="1" baseline="0" dirty="0">
                          <a:solidFill>
                            <a:schemeClr val="tx1"/>
                          </a:solidFill>
                        </a:rPr>
                        <a:t>es son y a cuanto ascienden los costos fijos promedio mensual para mantener el negocio</a:t>
                      </a:r>
                      <a:r>
                        <a:rPr lang="es-ES" sz="1200" b="1" dirty="0">
                          <a:solidFill>
                            <a:schemeClr val="tx1"/>
                          </a:solidFill>
                        </a:rPr>
                        <a:t>?</a:t>
                      </a:r>
                      <a:r>
                        <a:rPr lang="es-PE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P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17780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Costos de luz, gas, agua, internet, alquileres, gastos de administración, transporte, compra de materiales.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0526">
                <a:tc>
                  <a:txBody>
                    <a:bodyPr/>
                    <a:lstStyle/>
                    <a:p>
                      <a:pPr marL="9525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95250" algn="l"/>
                        </a:tabLst>
                        <a:defRPr/>
                      </a:pPr>
                      <a:r>
                        <a:rPr lang="es-PE" sz="1200" b="1" dirty="0">
                          <a:solidFill>
                            <a:schemeClr val="tx1"/>
                          </a:solidFill>
                        </a:rPr>
                        <a:t>¿</a:t>
                      </a:r>
                      <a:r>
                        <a:rPr lang="es-ES" sz="1200" b="1" dirty="0">
                          <a:solidFill>
                            <a:schemeClr val="tx1"/>
                          </a:solidFill>
                        </a:rPr>
                        <a:t>Cuál</a:t>
                      </a:r>
                      <a:r>
                        <a:rPr lang="es-ES" sz="1200" b="1" baseline="0" dirty="0">
                          <a:solidFill>
                            <a:schemeClr val="tx1"/>
                          </a:solidFill>
                        </a:rPr>
                        <a:t> son y a cuanto ascienden los costos variables promedio mensual para mantener el negocio</a:t>
                      </a:r>
                      <a:r>
                        <a:rPr lang="es-ES" sz="1200" b="1" dirty="0">
                          <a:solidFill>
                            <a:schemeClr val="tx1"/>
                          </a:solidFill>
                        </a:rPr>
                        <a:t>?</a:t>
                      </a:r>
                      <a:r>
                        <a:rPr lang="es-PE" sz="12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s-PE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17780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Costo de materia prima directa, compra de insumos directos, mano de obra, envases y embalajes.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3BE1F07-6AA7-BE6E-0ABF-2736BC38E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626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639981"/>
            <a:ext cx="1468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C. EFICIENCIA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60076"/>
              </p:ext>
            </p:extLst>
          </p:nvPr>
        </p:nvGraphicFramePr>
        <p:xfrm>
          <a:off x="690665" y="2017160"/>
          <a:ext cx="7889132" cy="4276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931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La innovación en el negocio permite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>
                          <a:effectLst/>
                          <a:latin typeface="Calibri"/>
                          <a:ea typeface="Liberation Sans Narrow"/>
                          <a:cs typeface="Liberation Sans Narrow"/>
                        </a:rPr>
                        <a:t>Disminuir costos  </a:t>
                      </a:r>
                      <a:endParaRPr lang="es-PE" sz="180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7800" indent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como el negocio logra disminuir los costos para incrementar su competitividad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>
                          <a:effectLst/>
                          <a:latin typeface="Calibri"/>
                          <a:ea typeface="Liberation Sans Narrow"/>
                          <a:cs typeface="Liberation Sans Narrow"/>
                        </a:rPr>
                        <a:t>Incrementar ventas</a:t>
                      </a:r>
                      <a:endParaRPr lang="es-PE" sz="180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como el negocio ha podido incrementar las ventas de los productos y/o servicios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  <a:latin typeface="Calibri"/>
                          <a:ea typeface="Liberation Sans Narrow"/>
                          <a:cs typeface="Liberation Sans Narrow"/>
                        </a:rPr>
                        <a:t>Ampliar el mercado </a:t>
                      </a:r>
                      <a:endParaRPr lang="es-PE" sz="18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9388" indent="0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es-PE" sz="1200" i="1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Detalle como el negocio permite introducir los productos y/o servicios a nuevos mercados o nuevos clientes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2573">
                <a:tc>
                  <a:txBody>
                    <a:bodyPr/>
                    <a:lstStyle/>
                    <a:p>
                      <a:pPr marL="43180" marR="76835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E" sz="12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Otros, precise:</a:t>
                      </a: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endParaRPr lang="es-PE" sz="12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7312" lvl="0" indent="0">
                        <a:spcAft>
                          <a:spcPts val="0"/>
                        </a:spcAft>
                        <a:buClr>
                          <a:srgbClr val="BEBEBE"/>
                        </a:buClr>
                        <a:buSzPts val="900"/>
                        <a:buFont typeface="Wingdings"/>
                        <a:buNone/>
                        <a:tabLst>
                          <a:tab pos="269875" algn="l"/>
                        </a:tabLst>
                      </a:pPr>
                      <a:endParaRPr lang="es-PE" sz="1200" i="1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4F5744A-9E11-4E2B-4C53-4E59A4149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288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12"/>
          <p:cNvSpPr txBox="1"/>
          <p:nvPr/>
        </p:nvSpPr>
        <p:spPr>
          <a:xfrm>
            <a:off x="592732" y="1641317"/>
            <a:ext cx="13328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b="1" dirty="0"/>
              <a:t>D. IMPACTO</a:t>
            </a:r>
            <a:endParaRPr lang="es-PE" sz="14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629199"/>
              </p:ext>
            </p:extLst>
          </p:nvPr>
        </p:nvGraphicFramePr>
        <p:xfrm>
          <a:off x="690665" y="2109381"/>
          <a:ext cx="7889132" cy="41625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21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37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908">
                <a:tc gridSpan="2">
                  <a:txBody>
                    <a:bodyPr/>
                    <a:lstStyle/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1200" b="1" dirty="0">
                          <a:effectLst/>
                        </a:rPr>
                        <a:t>El</a:t>
                      </a:r>
                      <a:r>
                        <a:rPr lang="es-PE" sz="1200" b="1" baseline="0" dirty="0">
                          <a:effectLst/>
                        </a:rPr>
                        <a:t> negocio impacta…</a:t>
                      </a:r>
                      <a:endParaRPr lang="es-PE" sz="1200" b="1" dirty="0">
                        <a:effectLst/>
                      </a:endParaRPr>
                    </a:p>
                    <a:p>
                      <a:pPr marL="43180" marR="76835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s-PE" sz="9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</a:rPr>
                        <a:t>(Puede marcar más de una opción)</a:t>
                      </a:r>
                      <a:endParaRPr lang="es-PE" sz="9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PE" sz="1200" b="1" dirty="0">
                          <a:effectLst/>
                        </a:rPr>
                        <a:t>Sustente por qué</a:t>
                      </a:r>
                      <a:endParaRPr lang="es-PE" sz="1200" b="1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56553">
                <a:tc>
                  <a:txBody>
                    <a:bodyPr/>
                    <a:lstStyle/>
                    <a:p>
                      <a:r>
                        <a:rPr lang="es-PE" sz="1200" b="1" dirty="0"/>
                        <a:t>Socialmente</a:t>
                      </a:r>
                    </a:p>
                    <a:p>
                      <a:r>
                        <a:rPr lang="es-PE" sz="1200" b="1" dirty="0"/>
                        <a:t>(En su entorno social)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el impacto social que ofrece su propuesta:</a:t>
                      </a:r>
                      <a:endParaRPr lang="es-ES" sz="1200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negocio incluye a sectores de la sociedad excluidos,</a:t>
                      </a:r>
                      <a:endParaRPr lang="es-ES" sz="1200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Permite desarrollar</a:t>
                      </a:r>
                      <a:r>
                        <a:rPr lang="es-PE" sz="1200" i="1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capacidades,</a:t>
                      </a:r>
                      <a:endParaRPr lang="es-ES" sz="1200" i="1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Inclusión social, desarrollo de capacidades, igualdad de género, buenas prácticas laborales, poblaciones vulnerables,</a:t>
                      </a:r>
                      <a:r>
                        <a:rPr lang="es-PE" sz="1200" i="1" kern="12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entre otros.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6553">
                <a:tc>
                  <a:txBody>
                    <a:bodyPr/>
                    <a:lstStyle/>
                    <a:p>
                      <a:r>
                        <a:rPr lang="es-PE" sz="1200" b="1" dirty="0"/>
                        <a:t>Económicamente</a:t>
                      </a:r>
                      <a:r>
                        <a:rPr lang="es-PE" sz="1200" b="1" baseline="0" dirty="0"/>
                        <a:t> </a:t>
                      </a:r>
                      <a:endParaRPr lang="es-PE" sz="1200" b="1" dirty="0"/>
                    </a:p>
                    <a:p>
                      <a:r>
                        <a:rPr lang="es-PE" sz="1200" b="1" dirty="0"/>
                        <a:t>(Para los</a:t>
                      </a:r>
                      <a:r>
                        <a:rPr lang="es-PE" sz="1200" b="1" baseline="0" dirty="0"/>
                        <a:t> propietarios y su entorno)</a:t>
                      </a:r>
                      <a:endParaRPr lang="es-PE" sz="1200" b="1" dirty="0"/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el impacto económico que ofrece su propuesta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¿Cómo distribuye valor?,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Empleabilidad,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Comercio justo,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Reducción de desigualdades, entre otros.</a:t>
                      </a:r>
                      <a:endParaRPr lang="es-PE" sz="1200" i="1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553">
                <a:tc>
                  <a:txBody>
                    <a:bodyPr/>
                    <a:lstStyle/>
                    <a:p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Ambientalmente </a:t>
                      </a:r>
                    </a:p>
                    <a:p>
                      <a:r>
                        <a:rPr lang="es-PE" sz="12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(En su negocio y su entorno)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173355" algn="ctr"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</a:rPr>
                        <a:t> </a:t>
                      </a:r>
                      <a:endParaRPr lang="es-PE" sz="1200" dirty="0">
                        <a:effectLst/>
                        <a:latin typeface="Liberation Sans Narrow"/>
                        <a:ea typeface="Liberation Sans Narrow"/>
                        <a:cs typeface="Liberation Sans Narrow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Describa el impacto medio ambiental que genera su propuesta. 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Consumo responsable,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Manejo de desechos, 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Uso de energías no contaminantes, </a:t>
                      </a:r>
                    </a:p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es-PE" sz="1200" i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Optimización de procesos y /o materias primas, reusar, reducir, reciclar y regular, entre otros.</a:t>
                      </a: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E737D1A6-FB7F-7CE2-22CE-C110D1AAE2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71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70839" y="1435277"/>
            <a:ext cx="5880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de los bienes (productos o servicios) que ofrece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ángulo 33"/>
          <p:cNvSpPr/>
          <p:nvPr/>
        </p:nvSpPr>
        <p:spPr>
          <a:xfrm>
            <a:off x="680096" y="1826371"/>
            <a:ext cx="7885216" cy="4641103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7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37032A4-FC7E-2B18-CB95-4CE878B0FE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85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48" y="2467535"/>
            <a:ext cx="2846359" cy="3280971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01884" y="2539653"/>
            <a:ext cx="2721230" cy="313673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570839" y="1435277"/>
            <a:ext cx="58806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1600" dirty="0"/>
              <a:t>Mínimo 5 fotografías de los bienes (productos o servicios) que ofrece</a:t>
            </a:r>
            <a:endParaRPr lang="es-PE" sz="1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ángulo 33"/>
          <p:cNvSpPr/>
          <p:nvPr/>
        </p:nvSpPr>
        <p:spPr>
          <a:xfrm>
            <a:off x="680096" y="1826371"/>
            <a:ext cx="7885216" cy="4641103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s-PE" dirty="0"/>
          </a:p>
        </p:txBody>
      </p:sp>
      <p:sp>
        <p:nvSpPr>
          <p:cNvPr id="7" name="CuadroTexto 16"/>
          <p:cNvSpPr txBox="1"/>
          <p:nvPr/>
        </p:nvSpPr>
        <p:spPr>
          <a:xfrm>
            <a:off x="527739" y="965432"/>
            <a:ext cx="3076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2400" b="1" dirty="0"/>
              <a:t>NEGOCIO INNOVADOR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99A036D-9222-89F5-5CB9-79CD45DC1E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9012" y="309373"/>
            <a:ext cx="1671633" cy="61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419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6259</TotalTime>
  <Words>754</Words>
  <Application>Microsoft Office PowerPoint</Application>
  <PresentationFormat>Presentación en pantalla (4:3)</PresentationFormat>
  <Paragraphs>100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Liberation Sans Narrow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Percys Pacheco</dc:creator>
  <cp:lastModifiedBy>servicios_dcitat96</cp:lastModifiedBy>
  <cp:revision>92</cp:revision>
  <dcterms:created xsi:type="dcterms:W3CDTF">2018-07-13T14:49:08Z</dcterms:created>
  <dcterms:modified xsi:type="dcterms:W3CDTF">2022-10-28T15:29:22Z</dcterms:modified>
</cp:coreProperties>
</file>