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5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F1B"/>
    <a:srgbClr val="F6A400"/>
    <a:srgbClr val="FC7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07" autoAdjust="0"/>
    <p:restoredTop sz="94660" autoAdjust="0"/>
  </p:normalViewPr>
  <p:slideViewPr>
    <p:cSldViewPr snapToGrid="0">
      <p:cViewPr varScale="1">
        <p:scale>
          <a:sx n="100" d="100"/>
          <a:sy n="100" d="100"/>
        </p:scale>
        <p:origin x="444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-32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A8742-2B6C-423A-8FCF-4F95B5D7AA07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43CAE-DFCA-4655-A4BC-049A80966D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67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43CAE-DFCA-4655-A4BC-049A80966D5B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286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458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13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3914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10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2043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924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036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348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024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5290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82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802" y="273182"/>
            <a:ext cx="1481019" cy="66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AutoShape 2" descr="Resultado de imagen para mincetur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0" name="AutoShape 4" descr="Resultado de imagen para mincetur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1" name="10 Imag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391382"/>
            <a:ext cx="2114659" cy="38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8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16"/>
          <p:cNvSpPr txBox="1"/>
          <p:nvPr/>
        </p:nvSpPr>
        <p:spPr>
          <a:xfrm>
            <a:off x="595874" y="2402346"/>
            <a:ext cx="47955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/>
              <a:t>DISEÑO Y DESARROLLO DE PRODUCTOS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782C931-5FEF-6A96-DC88-2A69C8546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426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48" y="2467535"/>
            <a:ext cx="2846359" cy="3280971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1884" y="2539653"/>
            <a:ext cx="2721230" cy="313673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70839" y="1435277"/>
            <a:ext cx="684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/>
              <a:t>Mínimo 5 fotografías / bocetos que detallen la propuesta de diseño de producto</a:t>
            </a:r>
            <a:endParaRPr lang="es-PE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ángulo 33"/>
          <p:cNvSpPr/>
          <p:nvPr/>
        </p:nvSpPr>
        <p:spPr>
          <a:xfrm>
            <a:off x="680096" y="1826371"/>
            <a:ext cx="7885216" cy="4641103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 dirty="0"/>
          </a:p>
        </p:txBody>
      </p:sp>
      <p:sp>
        <p:nvSpPr>
          <p:cNvPr id="7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DBB0963-977C-BEBA-BDD4-296416D17C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934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48" y="2467535"/>
            <a:ext cx="2846359" cy="3280971"/>
          </a:xfrm>
          <a:prstGeom prst="rect">
            <a:avLst/>
          </a:prstGeom>
        </p:spPr>
      </p:pic>
      <p:pic>
        <p:nvPicPr>
          <p:cNvPr id="12" name="Imagen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1884" y="2539653"/>
            <a:ext cx="2721230" cy="3136736"/>
          </a:xfrm>
          <a:prstGeom prst="rect">
            <a:avLst/>
          </a:prstGeom>
        </p:spPr>
      </p:pic>
      <p:sp>
        <p:nvSpPr>
          <p:cNvPr id="14" name="CuadroTexto 8"/>
          <p:cNvSpPr txBox="1"/>
          <p:nvPr/>
        </p:nvSpPr>
        <p:spPr>
          <a:xfrm>
            <a:off x="570839" y="1435277"/>
            <a:ext cx="684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/>
              <a:t>Mínimo 5 fotografías / bocetos que detallen la propuesta de diseño de producto</a:t>
            </a:r>
            <a:endParaRPr lang="es-PE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sp>
        <p:nvSpPr>
          <p:cNvPr id="16" name="Rectángulo 33"/>
          <p:cNvSpPr/>
          <p:nvPr/>
        </p:nvSpPr>
        <p:spPr>
          <a:xfrm>
            <a:off x="680096" y="1826371"/>
            <a:ext cx="7885216" cy="4641103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B89F882-F27B-0509-6B40-2E4C57D995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63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947930"/>
              </p:ext>
            </p:extLst>
          </p:nvPr>
        </p:nvGraphicFramePr>
        <p:xfrm>
          <a:off x="613286" y="4830184"/>
          <a:ext cx="7908967" cy="167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2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6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746">
                <a:tc>
                  <a:txBody>
                    <a:bodyPr/>
                    <a:lstStyle/>
                    <a:p>
                      <a:pPr algn="l"/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Título de la propuesta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90170" indent="0" algn="just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Indicar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 nombre de la colección – se recomienda no más de 4 palabras</a:t>
                      </a: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0446">
                <a:tc>
                  <a:txBody>
                    <a:bodyPr/>
                    <a:lstStyle/>
                    <a:p>
                      <a:pPr algn="l"/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Breve descripción de la propuesta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/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brevemente su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propuesta de colección de productos artesanales </a:t>
                      </a:r>
                    </a:p>
                    <a:p>
                      <a:pPr marL="82550" indent="0"/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(Preguntas guía: ¿qué es?, ¿para qué sirve?, ¿por qué es novedoso?)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82550" indent="0"/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(Máximo 40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1 Rectángulo"/>
          <p:cNvSpPr/>
          <p:nvPr/>
        </p:nvSpPr>
        <p:spPr>
          <a:xfrm>
            <a:off x="612250" y="1478467"/>
            <a:ext cx="7903598" cy="325489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i="1" dirty="0">
                <a:ln w="3810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Fotografías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AEEC7C1-5184-68D4-0C7E-7A6437A4AE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935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/>
          <p:cNvSpPr txBox="1"/>
          <p:nvPr/>
        </p:nvSpPr>
        <p:spPr>
          <a:xfrm>
            <a:off x="592732" y="1679031"/>
            <a:ext cx="413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DESCRIPCIÓN TÉCNICA DE LA PROPUESTA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730727"/>
              </p:ext>
            </p:extLst>
          </p:nvPr>
        </p:nvGraphicFramePr>
        <p:xfrm>
          <a:off x="672084" y="2023592"/>
          <a:ext cx="7761912" cy="4315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9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4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0895">
                <a:tc>
                  <a:txBody>
                    <a:bodyPr/>
                    <a:lstStyle/>
                    <a:p>
                      <a:pPr marL="75565" marR="895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Número de piezas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Indicar el número total de piezas que conforman la colección.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895">
                <a:tc>
                  <a:txBody>
                    <a:bodyPr/>
                    <a:lstStyle/>
                    <a:p>
                      <a:pPr marL="85725" marR="26670" indent="0">
                        <a:spcAft>
                          <a:spcPts val="0"/>
                        </a:spcAft>
                      </a:pP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Línea artesanal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Indicar la línea o líneas  artesanales sobre la que se aplica la innovación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(revisar glosario).</a:t>
                      </a: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85725" marR="26670" indent="0">
                        <a:spcAft>
                          <a:spcPts val="0"/>
                        </a:spcAft>
                      </a:pPr>
                      <a:endParaRPr lang="es-PE" sz="12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4579">
                <a:tc>
                  <a:txBody>
                    <a:bodyPr/>
                    <a:lstStyle/>
                    <a:p>
                      <a:pPr marL="75565" marR="895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Insumos utilizados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Especificar cuáles son los insumos o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materiales que se utilizan o utilizarán para la producción de los productos artesanales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4579">
                <a:tc>
                  <a:txBody>
                    <a:bodyPr/>
                    <a:lstStyle/>
                    <a:p>
                      <a:pPr marL="75565" marR="895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Técnicas y procesos de producción artesanal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Especificar cuáles son las técnicas y procesos productivos artesanales utilizados.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628">
                <a:tc>
                  <a:txBody>
                    <a:bodyPr/>
                    <a:lstStyle/>
                    <a:p>
                      <a:pPr marL="75565" marR="895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Dimensiones de las piezas: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0414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Pieza 1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0414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Pieza 2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0414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Pieza 3*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903">
                <a:tc>
                  <a:txBody>
                    <a:bodyPr/>
                    <a:lstStyle/>
                    <a:p>
                      <a:pPr marL="6794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Alto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96520" indent="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Indicar medida en centímetros.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903">
                <a:tc>
                  <a:txBody>
                    <a:bodyPr/>
                    <a:lstStyle/>
                    <a:p>
                      <a:pPr marL="6794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Ancho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903">
                <a:tc>
                  <a:txBody>
                    <a:bodyPr/>
                    <a:lstStyle/>
                    <a:p>
                      <a:pPr marL="6794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Profundidad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ctr">
                        <a:spcAft>
                          <a:spcPts val="0"/>
                        </a:spcAft>
                      </a:pPr>
                      <a:r>
                        <a:rPr lang="es-PE" sz="105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48635" y="6338876"/>
            <a:ext cx="38218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800" dirty="0"/>
              <a:t>*Si la colección tuviera más de 3 piezas, indicar solo las dimensiones de las 3 principales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6EB9074-3A27-C0D8-46EF-EC8CA4CC3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991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/>
          <p:cNvSpPr txBox="1"/>
          <p:nvPr/>
        </p:nvSpPr>
        <p:spPr>
          <a:xfrm>
            <a:off x="592732" y="1496145"/>
            <a:ext cx="3816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A. CONCEPTO, DISEÑO E INNOVACIÓN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451194"/>
              </p:ext>
            </p:extLst>
          </p:nvPr>
        </p:nvGraphicFramePr>
        <p:xfrm>
          <a:off x="680937" y="1899212"/>
          <a:ext cx="4146244" cy="4437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7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8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889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¿Cuál es el concepto o significado plasmado en su propuesta?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el concepto y significado que da nacimiento a su propuesta y que lo ha motivado a crear su colección.</a:t>
                      </a:r>
                    </a:p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usar máximo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889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¿Cómo incorpora el concepto en el diseño</a:t>
                      </a: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 producto</a:t>
                      </a: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cómo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i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nterpreta / traduce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concepto en el diseño del producto</a:t>
                      </a: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usar máximo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997303" y="1894113"/>
            <a:ext cx="3859618" cy="441914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i="1" dirty="0">
                <a:ln w="3810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Fotografía</a:t>
            </a:r>
          </a:p>
          <a:p>
            <a:pPr algn="ctr"/>
            <a:r>
              <a:rPr lang="es-PE" sz="1200" i="1" dirty="0">
                <a:ln w="3810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Se verificará la coherencia entre el concepto, el diseño y las fotos / bocetos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64DF952-CA5C-5608-D708-F75BFB914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060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/>
          <p:cNvSpPr txBox="1"/>
          <p:nvPr/>
        </p:nvSpPr>
        <p:spPr>
          <a:xfrm>
            <a:off x="592732" y="1496145"/>
            <a:ext cx="3816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A. CONCEPTO, DISEÑO E INNOVACIÓN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910817"/>
              </p:ext>
            </p:extLst>
          </p:nvPr>
        </p:nvGraphicFramePr>
        <p:xfrm>
          <a:off x="659878" y="1865479"/>
          <a:ext cx="7755839" cy="4647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7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4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6808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El diseño del producto es novedoso por qué: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effectLst/>
                        </a:rPr>
                        <a:t>(Puede marcar más de una opción)</a:t>
                      </a:r>
                      <a:endParaRPr lang="es-PE" sz="9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020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Satisface una necesidad hasta el momento no satisfecha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Explique cuales con las funciones y/o características del diseño de la colección, que permiten atender una o varias necesidades de los potenciales clientes que hasta ahora no habían sido satisfechos.</a:t>
                      </a:r>
                    </a:p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usar máximo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020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Usa una técnica de producción no tradicional en el producto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Explique cuál es la técnica que utiliza de manera novedosa para la producción de los productos, y como esta se adapta y cumple criterios de calidad para su producción.</a:t>
                      </a:r>
                    </a:p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usar máximo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3020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Usa nuevos o mejorados materiales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Explique cuáles son los materiales que utiliza de manera novedosa para la producción de los productos, y como estas se adaptan y cumplen criterios de calidad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su producción 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sostenibilidad ambiental</a:t>
                      </a: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170" marR="9652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usar máximo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7BE215AD-91E3-5E65-0B31-D4496D988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954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/>
          <p:cNvSpPr txBox="1"/>
          <p:nvPr/>
        </p:nvSpPr>
        <p:spPr>
          <a:xfrm>
            <a:off x="592732" y="1526967"/>
            <a:ext cx="253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B. IDENTIDAD CULTURAL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137148"/>
              </p:ext>
            </p:extLst>
          </p:nvPr>
        </p:nvGraphicFramePr>
        <p:xfrm>
          <a:off x="690665" y="1904146"/>
          <a:ext cx="7969241" cy="19148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14819">
                <a:tc>
                  <a:txBody>
                    <a:bodyPr/>
                    <a:lstStyle/>
                    <a:p>
                      <a:pPr marL="85725" marR="61595" inden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¿Cómo se relaciona su propuesta con los</a:t>
                      </a: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valores e inquietudes culturales de una comunidad?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9017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Cuéntenos sobre la relación que tiene su propuesta con los valores culturales que usted considera valiosos: tradición, creencias, entre otros aspectos culturales de una comunidad.</a:t>
                      </a:r>
                    </a:p>
                    <a:p>
                      <a:pPr marL="90170" marR="9017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usar máximo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sp>
        <p:nvSpPr>
          <p:cNvPr id="10" name="CuadroTexto 12"/>
          <p:cNvSpPr txBox="1"/>
          <p:nvPr/>
        </p:nvSpPr>
        <p:spPr>
          <a:xfrm>
            <a:off x="593409" y="3959988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C. FUNCIÓN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758760"/>
              </p:ext>
            </p:extLst>
          </p:nvPr>
        </p:nvGraphicFramePr>
        <p:xfrm>
          <a:off x="691342" y="4337167"/>
          <a:ext cx="7969241" cy="2009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9845">
                <a:tc>
                  <a:txBody>
                    <a:bodyPr/>
                    <a:lstStyle/>
                    <a:p>
                      <a:pPr marL="85725" marR="6604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¿De qué manera atiende las necesidades y expectativas del cliente?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9017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Según corresponda, y teniendo como guía las siguientes preguntas, describa brevemente:</a:t>
                      </a:r>
                    </a:p>
                    <a:p>
                      <a:pPr marL="268288" marR="90170" lvl="0" indent="-182563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¿Cuáles son las necesidades que satisface y las funciones que ofrece la propuesta?</a:t>
                      </a:r>
                    </a:p>
                    <a:p>
                      <a:pPr marL="268288" marR="90170" lvl="0" indent="-182563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¿Cómo responde a las necesidades y expectativas de los segmentos de mercado?</a:t>
                      </a:r>
                    </a:p>
                    <a:p>
                      <a:pPr marL="268288" marR="90170" lvl="0" indent="-182563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¿Qué aspectos hacen a su propuesta innovadora con respecto a otros productos que cubren similares necesidades?</a:t>
                      </a:r>
                    </a:p>
                    <a:p>
                      <a:pPr marL="268288" marR="90170" lvl="0" indent="-182563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¿Cómo se adapta a las tendencias actuales y/ o de un nicho de mercado particular?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B1F56F12-85A8-3AB0-C47B-BFB9BA4E3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070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/>
          <p:cNvSpPr txBox="1"/>
          <p:nvPr/>
        </p:nvSpPr>
        <p:spPr>
          <a:xfrm>
            <a:off x="603490" y="1521643"/>
            <a:ext cx="1444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D. MERCADO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765034"/>
              </p:ext>
            </p:extLst>
          </p:nvPr>
        </p:nvGraphicFramePr>
        <p:xfrm>
          <a:off x="690665" y="1888064"/>
          <a:ext cx="7889132" cy="3361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3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3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3014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colección esta dirigida al mercado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0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(se recomienda elegir solo uno)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Descríbalos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Preguntas guía: ¿De donde son?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¿cuál es su edad promedio?, ¿cuales son sus ingresos promedio / nivel socioeconómico?, ¿que los motiva a comprar artesanía?, ¿Por qué estas personas estarían interesados en comprar o compran sus productos?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716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Turístico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 su mercado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 turístico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recuerde que estos pueden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nacionales,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internacionales.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716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Nacional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clientes, no se encuentran de turismo y demandan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sus productos en la misma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localidad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d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esde otras regiones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donde se produce la artesanía.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716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Exportación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clientes residen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 un país distinto al Perú, debiendo identificar la </a:t>
                      </a: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Ciudad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Región / País / Continente de las personas para los que se diseña.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57884"/>
              </p:ext>
            </p:extLst>
          </p:nvPr>
        </p:nvGraphicFramePr>
        <p:xfrm>
          <a:off x="703955" y="5421853"/>
          <a:ext cx="7880647" cy="1000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4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6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231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¿Cuál es el precio al cual vendería o vende su producto?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E" sz="1200" i="1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231">
                <a:tc>
                  <a:txBody>
                    <a:bodyPr/>
                    <a:lstStyle/>
                    <a:p>
                      <a:pPr marL="43180" marR="76835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¿Dónde vendería o cómo vende sus productos?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s-PE" sz="1200" i="1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A5A63CF0-DC75-79CC-CA0C-29889C3C5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583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12"/>
          <p:cNvSpPr txBox="1"/>
          <p:nvPr/>
        </p:nvSpPr>
        <p:spPr>
          <a:xfrm>
            <a:off x="592732" y="1543159"/>
            <a:ext cx="202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D. SOSTENIBILIDAD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410697"/>
              </p:ext>
            </p:extLst>
          </p:nvPr>
        </p:nvGraphicFramePr>
        <p:xfrm>
          <a:off x="690665" y="1920338"/>
          <a:ext cx="7889132" cy="4276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931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propuesta de diseño es sostenible 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(Puede marcar más de una opción)</a:t>
                      </a:r>
                      <a:endParaRPr lang="es-PE" sz="9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 por qué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Económicamente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Detalle cómo la propuesta de diseño genera: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Mayor rentabilidad e ingresos para los artesanos,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Mejores condiciones de empleabilidad o comercio justo,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Reducción de desigualdades, entre otros.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Socialmente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Según corresponda, detalle cómo la propuesta de diseño genera: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73050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Inclusión de grupos poblacionales excluidos, 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73050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de capacidades y/o igualdad de género,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73050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e incorporación de buenas prácticas laborales, entre otros.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Medio ambientalmente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Según corresponda, detalle cómo la propuesta de diseño genera: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Consumo responsable de insumos y/o manejo de desechos,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Uso de energías no contaminantes,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Manejo de desechos y/o reutilización de los mismos.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Otros, precise: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PE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EFBF7A7-81F9-6FA6-DA92-504900458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936" y="299645"/>
            <a:ext cx="1783616" cy="65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566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/>
          <p:cNvSpPr txBox="1"/>
          <p:nvPr/>
        </p:nvSpPr>
        <p:spPr>
          <a:xfrm>
            <a:off x="592732" y="1579415"/>
            <a:ext cx="1971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E. REPLICABILIDAD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374749"/>
              </p:ext>
            </p:extLst>
          </p:nvPr>
        </p:nvGraphicFramePr>
        <p:xfrm>
          <a:off x="690665" y="1956594"/>
          <a:ext cx="7889132" cy="3056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964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propuesta es replicable por: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(Puede marcar más de una opción)</a:t>
                      </a:r>
                      <a:endParaRPr lang="es-PE" sz="9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 por qué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83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 prima accesible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42545" lvl="0" indent="0" algn="just">
                        <a:spcAft>
                          <a:spcPts val="0"/>
                        </a:spcAft>
                        <a:buClr>
                          <a:srgbClr val="A6A6A6"/>
                        </a:buClr>
                        <a:buSzPts val="900"/>
                        <a:buFont typeface="Wingdings"/>
                        <a:buNone/>
                        <a:tabLst>
                          <a:tab pos="179705" algn="l"/>
                        </a:tabLst>
                      </a:pP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si la materia prima es accesible y/o se puede obtener de manera sostenible y/o para atender la demanda futura.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83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Mano de obra calificada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42545" lvl="0" indent="0" algn="just">
                        <a:spcAft>
                          <a:spcPts val="0"/>
                        </a:spcAft>
                        <a:buClr>
                          <a:srgbClr val="A6A6A6"/>
                        </a:buClr>
                        <a:buSzPts val="900"/>
                        <a:buFont typeface="Wingdings"/>
                        <a:buNone/>
                        <a:tabLst>
                          <a:tab pos="179705" algn="l"/>
                        </a:tabLst>
                      </a:pP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si las personas cuenta con las destrezas necesarias para el desarrollo adecuado del producto o las técnicas productivas son de fácil transferencia.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83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Infraestructura</a:t>
                      </a: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productiva</a:t>
                      </a:r>
                      <a:endParaRPr lang="es-PE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42545" lvl="0" indent="0" algn="just">
                        <a:spcAft>
                          <a:spcPts val="0"/>
                        </a:spcAft>
                        <a:buClr>
                          <a:srgbClr val="A6A6A6"/>
                        </a:buClr>
                        <a:buSzPts val="900"/>
                        <a:buFont typeface="Wingdings"/>
                        <a:buNone/>
                        <a:tabLst>
                          <a:tab pos="179705" algn="l"/>
                        </a:tabLst>
                      </a:pP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si existe disponibilidad de las herramientas o equipos necesarios para la producción de los productos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322970"/>
              </p:ext>
            </p:extLst>
          </p:nvPr>
        </p:nvGraphicFramePr>
        <p:xfrm>
          <a:off x="703955" y="5217452"/>
          <a:ext cx="7880647" cy="978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6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8946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¿Cuál es el tiempo promedio de producción</a:t>
                      </a: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la colección</a:t>
                      </a: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Indicar cuál es el tiempo promedio necesario para la producción de toda la colección de productos propuestos.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CuadroTexto 16"/>
          <p:cNvSpPr txBox="1"/>
          <p:nvPr/>
        </p:nvSpPr>
        <p:spPr>
          <a:xfrm>
            <a:off x="588427" y="965432"/>
            <a:ext cx="523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DISEÑO Y DESARROLLO DE PRODUCTOS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906EF73-02C6-0300-2159-F5717A177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936" y="299645"/>
            <a:ext cx="1783616" cy="65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443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6260</TotalTime>
  <Words>1111</Words>
  <Application>Microsoft Office PowerPoint</Application>
  <PresentationFormat>Presentación en pantalla (4:3)</PresentationFormat>
  <Paragraphs>137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Liberation Sans Narrow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Percys Pacheco</dc:creator>
  <cp:lastModifiedBy>servicios_dcitat96</cp:lastModifiedBy>
  <cp:revision>93</cp:revision>
  <dcterms:created xsi:type="dcterms:W3CDTF">2018-07-13T14:49:08Z</dcterms:created>
  <dcterms:modified xsi:type="dcterms:W3CDTF">2022-10-28T15:31:38Z</dcterms:modified>
</cp:coreProperties>
</file>